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70" r:id="rId3"/>
    <p:sldId id="257" r:id="rId4"/>
    <p:sldId id="261" r:id="rId5"/>
    <p:sldId id="272" r:id="rId6"/>
    <p:sldId id="273"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074" autoAdjust="0"/>
    <p:restoredTop sz="94660"/>
  </p:normalViewPr>
  <p:slideViewPr>
    <p:cSldViewPr snapToGrid="0">
      <p:cViewPr varScale="1">
        <p:scale>
          <a:sx n="79" d="100"/>
          <a:sy n="79" d="100"/>
        </p:scale>
        <p:origin x="-108"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8ED79-A3BB-4F46-A26B-E6E58DB30DFA}" type="datetimeFigureOut">
              <a:rPr lang="en-US" smtClean="0"/>
              <a:t>6/27/2022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E19C24-DB19-469F-9CCA-9632062034EF}" type="slidenum">
              <a:rPr lang="en-US" smtClean="0"/>
              <a:t>‹#›</a:t>
            </a:fld>
            <a:endParaRPr lang="en-US"/>
          </a:p>
        </p:txBody>
      </p:sp>
    </p:spTree>
    <p:extLst>
      <p:ext uri="{BB962C8B-B14F-4D97-AF65-F5344CB8AC3E}">
        <p14:creationId xmlns:p14="http://schemas.microsoft.com/office/powerpoint/2010/main" val="2682873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E19C24-DB19-469F-9CCA-9632062034EF}" type="slidenum">
              <a:rPr lang="en-US" smtClean="0"/>
              <a:t>1</a:t>
            </a:fld>
            <a:endParaRPr lang="en-US"/>
          </a:p>
        </p:txBody>
      </p:sp>
    </p:spTree>
    <p:extLst>
      <p:ext uri="{BB962C8B-B14F-4D97-AF65-F5344CB8AC3E}">
        <p14:creationId xmlns:p14="http://schemas.microsoft.com/office/powerpoint/2010/main" val="3275206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33B9813-B98E-4DDA-94E8-02044A51466F}"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739DB-06F9-4010-9214-C33D3FCDFBC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03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3B9813-B98E-4DDA-94E8-02044A51466F}"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739DB-06F9-4010-9214-C33D3FCDFBCB}" type="slidenum">
              <a:rPr lang="en-US" smtClean="0"/>
              <a:t>‹#›</a:t>
            </a:fld>
            <a:endParaRPr lang="en-US"/>
          </a:p>
        </p:txBody>
      </p:sp>
    </p:spTree>
    <p:extLst>
      <p:ext uri="{BB962C8B-B14F-4D97-AF65-F5344CB8AC3E}">
        <p14:creationId xmlns:p14="http://schemas.microsoft.com/office/powerpoint/2010/main" val="57393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3B9813-B98E-4DDA-94E8-02044A51466F}"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739DB-06F9-4010-9214-C33D3FCDFBCB}"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722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3B9813-B98E-4DDA-94E8-02044A51466F}"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739DB-06F9-4010-9214-C33D3FCDFBCB}" type="slidenum">
              <a:rPr lang="en-US" smtClean="0"/>
              <a:t>‹#›</a:t>
            </a:fld>
            <a:endParaRPr lang="en-US"/>
          </a:p>
        </p:txBody>
      </p:sp>
    </p:spTree>
    <p:extLst>
      <p:ext uri="{BB962C8B-B14F-4D97-AF65-F5344CB8AC3E}">
        <p14:creationId xmlns:p14="http://schemas.microsoft.com/office/powerpoint/2010/main" val="3801606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3B9813-B98E-4DDA-94E8-02044A51466F}"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739DB-06F9-4010-9214-C33D3FCDFBC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73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3B9813-B98E-4DDA-94E8-02044A51466F}"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739DB-06F9-4010-9214-C33D3FCDFBCB}" type="slidenum">
              <a:rPr lang="en-US" smtClean="0"/>
              <a:t>‹#›</a:t>
            </a:fld>
            <a:endParaRPr lang="en-US"/>
          </a:p>
        </p:txBody>
      </p:sp>
    </p:spTree>
    <p:extLst>
      <p:ext uri="{BB962C8B-B14F-4D97-AF65-F5344CB8AC3E}">
        <p14:creationId xmlns:p14="http://schemas.microsoft.com/office/powerpoint/2010/main" val="142697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3B9813-B98E-4DDA-94E8-02044A51466F}" type="datetimeFigureOut">
              <a:rPr lang="en-US" smtClean="0"/>
              <a:t>6/27/2022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E739DB-06F9-4010-9214-C33D3FCDFBCB}" type="slidenum">
              <a:rPr lang="en-US" smtClean="0"/>
              <a:t>‹#›</a:t>
            </a:fld>
            <a:endParaRPr lang="en-US"/>
          </a:p>
        </p:txBody>
      </p:sp>
    </p:spTree>
    <p:extLst>
      <p:ext uri="{BB962C8B-B14F-4D97-AF65-F5344CB8AC3E}">
        <p14:creationId xmlns:p14="http://schemas.microsoft.com/office/powerpoint/2010/main" val="4062257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3B9813-B98E-4DDA-94E8-02044A51466F}" type="datetimeFigureOut">
              <a:rPr lang="en-US" smtClean="0"/>
              <a:t>6/27/2022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E739DB-06F9-4010-9214-C33D3FCDFBCB}" type="slidenum">
              <a:rPr lang="en-US" smtClean="0"/>
              <a:t>‹#›</a:t>
            </a:fld>
            <a:endParaRPr lang="en-US"/>
          </a:p>
        </p:txBody>
      </p:sp>
    </p:spTree>
    <p:extLst>
      <p:ext uri="{BB962C8B-B14F-4D97-AF65-F5344CB8AC3E}">
        <p14:creationId xmlns:p14="http://schemas.microsoft.com/office/powerpoint/2010/main" val="335757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3B9813-B98E-4DDA-94E8-02044A51466F}" type="datetimeFigureOut">
              <a:rPr lang="en-US" smtClean="0"/>
              <a:t>6/27/2022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E739DB-06F9-4010-9214-C33D3FCDFBCB}" type="slidenum">
              <a:rPr lang="en-US" smtClean="0"/>
              <a:t>‹#›</a:t>
            </a:fld>
            <a:endParaRPr lang="en-US"/>
          </a:p>
        </p:txBody>
      </p:sp>
    </p:spTree>
    <p:extLst>
      <p:ext uri="{BB962C8B-B14F-4D97-AF65-F5344CB8AC3E}">
        <p14:creationId xmlns:p14="http://schemas.microsoft.com/office/powerpoint/2010/main" val="336528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33B9813-B98E-4DDA-94E8-02044A51466F}"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739DB-06F9-4010-9214-C33D3FCDFBCB}" type="slidenum">
              <a:rPr lang="en-US" smtClean="0"/>
              <a:t>‹#›</a:t>
            </a:fld>
            <a:endParaRPr lang="en-US"/>
          </a:p>
        </p:txBody>
      </p:sp>
    </p:spTree>
    <p:extLst>
      <p:ext uri="{BB962C8B-B14F-4D97-AF65-F5344CB8AC3E}">
        <p14:creationId xmlns:p14="http://schemas.microsoft.com/office/powerpoint/2010/main" val="338671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3B9813-B98E-4DDA-94E8-02044A51466F}"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739DB-06F9-4010-9214-C33D3FCDFBC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33B9813-B98E-4DDA-94E8-02044A51466F}" type="datetimeFigureOut">
              <a:rPr lang="en-US" smtClean="0"/>
              <a:t>6/27/2022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BE739DB-06F9-4010-9214-C33D3FCDFBCB}"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00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250872"/>
            <a:ext cx="7447547" cy="1722339"/>
          </a:xfrm>
        </p:spPr>
        <p:txBody>
          <a:bodyPr>
            <a:normAutofit fontScale="90000"/>
          </a:bodyPr>
          <a:lstStyle/>
          <a:p>
            <a:pPr algn="ctr"/>
            <a:r>
              <a:rPr lang="ro-RO" sz="4000" b="1" dirty="0" smtClean="0">
                <a:solidFill>
                  <a:srgbClr val="FF0000"/>
                </a:solidFill>
                <a:effectLst>
                  <a:outerShdw dist="38100" dir="2700000" algn="tl">
                    <a:schemeClr val="accent2"/>
                  </a:outerShdw>
                </a:effectLst>
                <a:latin typeface="Algerian" panose="04020705040A02060702" pitchFamily="82" charset="0"/>
              </a:rPr>
              <a:t/>
            </a:r>
            <a:br>
              <a:rPr lang="ro-RO" sz="4000" b="1" dirty="0" smtClean="0">
                <a:solidFill>
                  <a:srgbClr val="FF0000"/>
                </a:solidFill>
                <a:effectLst>
                  <a:outerShdw dist="38100" dir="2700000" algn="tl">
                    <a:schemeClr val="accent2"/>
                  </a:outerShdw>
                </a:effectLst>
                <a:latin typeface="Algerian" panose="04020705040A02060702" pitchFamily="82" charset="0"/>
              </a:rPr>
            </a:br>
            <a:r>
              <a:rPr lang="ro-RO" sz="4000" b="1" dirty="0">
                <a:solidFill>
                  <a:srgbClr val="FF0000"/>
                </a:solidFill>
                <a:effectLst>
                  <a:outerShdw dist="38100" dir="2700000" algn="tl">
                    <a:schemeClr val="accent2"/>
                  </a:outerShdw>
                </a:effectLst>
                <a:latin typeface="Algerian" panose="04020705040A02060702" pitchFamily="82" charset="0"/>
              </a:rPr>
              <a:t/>
            </a:r>
            <a:br>
              <a:rPr lang="ro-RO" sz="4000" b="1" dirty="0">
                <a:solidFill>
                  <a:srgbClr val="FF0000"/>
                </a:solidFill>
                <a:effectLst>
                  <a:outerShdw dist="38100" dir="2700000" algn="tl">
                    <a:schemeClr val="accent2"/>
                  </a:outerShdw>
                </a:effectLst>
                <a:latin typeface="Algerian" panose="04020705040A02060702" pitchFamily="82" charset="0"/>
              </a:rPr>
            </a:br>
            <a:r>
              <a:rPr lang="ro-RO" sz="4000" b="1" dirty="0" smtClean="0">
                <a:solidFill>
                  <a:srgbClr val="FF0000"/>
                </a:solidFill>
                <a:effectLst>
                  <a:outerShdw dist="38100" dir="2700000" algn="tl">
                    <a:schemeClr val="accent2"/>
                  </a:outerShdw>
                </a:effectLst>
                <a:latin typeface="Algerian" panose="04020705040A02060702" pitchFamily="82" charset="0"/>
              </a:rPr>
              <a:t>PROIECT</a:t>
            </a:r>
            <a:r>
              <a:rPr lang="en-US" sz="4000" dirty="0" smtClean="0">
                <a:solidFill>
                  <a:srgbClr val="FF0000"/>
                </a:solidFill>
                <a:latin typeface="Algerian" panose="04020705040A02060702" pitchFamily="82" charset="0"/>
              </a:rPr>
              <a:t/>
            </a:r>
            <a:br>
              <a:rPr lang="en-US" sz="4000" dirty="0" smtClean="0">
                <a:solidFill>
                  <a:srgbClr val="FF0000"/>
                </a:solidFill>
                <a:latin typeface="Algerian" panose="04020705040A02060702" pitchFamily="82" charset="0"/>
              </a:rPr>
            </a:br>
            <a:r>
              <a:rPr lang="en-US" sz="4000" b="1" dirty="0" smtClean="0">
                <a:solidFill>
                  <a:srgbClr val="FF0000"/>
                </a:solidFill>
                <a:effectLst>
                  <a:outerShdw dist="38100" dir="2700000" algn="tl">
                    <a:schemeClr val="accent2"/>
                  </a:outerShdw>
                </a:effectLst>
                <a:latin typeface="Algerian" panose="04020705040A02060702" pitchFamily="82" charset="0"/>
              </a:rPr>
              <a:t>“CALITATE PRIN EDUCAȚIE ȘCOLARĂ INCLUZIVĂ</a:t>
            </a:r>
            <a:r>
              <a:rPr lang="ro-RO" sz="4000" b="1" dirty="0" smtClean="0">
                <a:solidFill>
                  <a:srgbClr val="FF0000"/>
                </a:solidFill>
                <a:effectLst>
                  <a:outerShdw dist="38100" dir="2700000" algn="tl">
                    <a:schemeClr val="accent2"/>
                  </a:outerShdw>
                </a:effectLst>
                <a:latin typeface="Algerian" panose="04020705040A02060702" pitchFamily="82" charset="0"/>
              </a:rPr>
              <a:t>-cesi</a:t>
            </a:r>
            <a:r>
              <a:rPr lang="en-US" sz="4000" b="1" dirty="0" smtClean="0">
                <a:solidFill>
                  <a:srgbClr val="FF0000"/>
                </a:solidFill>
                <a:effectLst>
                  <a:outerShdw dist="38100" dir="2700000" algn="tl">
                    <a:schemeClr val="accent2"/>
                  </a:outerShdw>
                </a:effectLst>
                <a:latin typeface="Algerian" panose="04020705040A02060702" pitchFamily="82" charset="0"/>
              </a:rPr>
              <a:t>“</a:t>
            </a:r>
            <a:r>
              <a:rPr lang="ro-RO" sz="4000" b="1" dirty="0" smtClean="0">
                <a:solidFill>
                  <a:srgbClr val="FF0000"/>
                </a:solidFill>
                <a:effectLst>
                  <a:outerShdw dist="38100" dir="2700000" algn="tl">
                    <a:schemeClr val="accent2"/>
                  </a:outerShdw>
                </a:effectLst>
                <a:latin typeface="Algerian" panose="04020705040A02060702" pitchFamily="82" charset="0"/>
              </a:rPr>
              <a:t/>
            </a:r>
            <a:br>
              <a:rPr lang="ro-RO" sz="4000" b="1" dirty="0" smtClean="0">
                <a:solidFill>
                  <a:srgbClr val="FF0000"/>
                </a:solidFill>
                <a:effectLst>
                  <a:outerShdw dist="38100" dir="2700000" algn="tl">
                    <a:schemeClr val="accent2"/>
                  </a:outerShdw>
                </a:effectLst>
                <a:latin typeface="Algerian" panose="04020705040A02060702" pitchFamily="82" charset="0"/>
              </a:rPr>
            </a:br>
            <a:r>
              <a:rPr lang="ro-RO" sz="4000" b="1" dirty="0" smtClean="0">
                <a:solidFill>
                  <a:srgbClr val="FF0000"/>
                </a:solidFill>
                <a:effectLst>
                  <a:outerShdw dist="38100" dir="2700000" algn="tl">
                    <a:schemeClr val="accent2"/>
                  </a:outerShdw>
                </a:effectLst>
                <a:latin typeface="Algerian" panose="04020705040A02060702" pitchFamily="82" charset="0"/>
              </a:rPr>
              <a:t>an școlar 2021-2022</a:t>
            </a:r>
            <a:br>
              <a:rPr lang="ro-RO" sz="4000" b="1" dirty="0" smtClean="0">
                <a:solidFill>
                  <a:srgbClr val="FF0000"/>
                </a:solidFill>
                <a:effectLst>
                  <a:outerShdw dist="38100" dir="2700000" algn="tl">
                    <a:schemeClr val="accent2"/>
                  </a:outerShdw>
                </a:effectLst>
                <a:latin typeface="Algerian" panose="04020705040A02060702" pitchFamily="82" charset="0"/>
              </a:rPr>
            </a:br>
            <a:r>
              <a:rPr lang="en-US" sz="1800" dirty="0" smtClean="0"/>
              <a:t/>
            </a:r>
            <a:br>
              <a:rPr lang="en-US" sz="1800" dirty="0" smtClean="0"/>
            </a:br>
            <a:r>
              <a:rPr lang="en-US" dirty="0"/>
              <a:t/>
            </a:r>
            <a:br>
              <a:rPr lang="en-US" dirty="0"/>
            </a:br>
            <a:r>
              <a:rPr lang="en-US" dirty="0" smtClean="0"/>
              <a:t/>
            </a:r>
            <a:br>
              <a:rPr lang="en-US" dirty="0" smtClean="0"/>
            </a:br>
            <a:endParaRPr lang="en-US"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365" y="4763"/>
            <a:ext cx="10141526" cy="108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0256" y="1399308"/>
            <a:ext cx="8977744" cy="3061856"/>
          </a:xfrm>
          <a:prstGeom prst="rect">
            <a:avLst/>
          </a:prstGeom>
        </p:spPr>
      </p:pic>
      <p:pic>
        <p:nvPicPr>
          <p:cNvPr id="8" name="Picture 7" descr="C:\Users\Mirela\Desktop\WhatsApp Image 2022-05-20 at 09.36.19.jpeg"/>
          <p:cNvPicPr/>
          <p:nvPr/>
        </p:nvPicPr>
        <p:blipFill>
          <a:blip r:embed="rId5">
            <a:extLst>
              <a:ext uri="{28A0092B-C50C-407E-A947-70E740481C1C}">
                <a14:useLocalDpi xmlns:a14="http://schemas.microsoft.com/office/drawing/2010/main" val="0"/>
              </a:ext>
            </a:extLst>
          </a:blip>
          <a:srcRect/>
          <a:stretch>
            <a:fillRect/>
          </a:stretch>
        </p:blipFill>
        <p:spPr bwMode="auto">
          <a:xfrm>
            <a:off x="7232073" y="4765962"/>
            <a:ext cx="4544291" cy="2092037"/>
          </a:xfrm>
          <a:prstGeom prst="rect">
            <a:avLst/>
          </a:prstGeom>
          <a:noFill/>
          <a:ln>
            <a:noFill/>
          </a:ln>
        </p:spPr>
      </p:pic>
    </p:spTree>
    <p:extLst>
      <p:ext uri="{BB962C8B-B14F-4D97-AF65-F5344CB8AC3E}">
        <p14:creationId xmlns:p14="http://schemas.microsoft.com/office/powerpoint/2010/main" val="270848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ro-RO" b="1" dirty="0">
                <a:solidFill>
                  <a:srgbClr val="FF0000"/>
                </a:solidFill>
              </a:rPr>
              <a:t>Proiectul are ca obiectiv general – </a:t>
            </a:r>
            <a:r>
              <a:rPr lang="ro-RO" dirty="0"/>
              <a:t>creșterea gradului de incluziune socială a copiilor și tinerilor aflați în situații de risc de abandon școlar și a celor cu cerințe educaționale speciale din județele Suceava și Brașov din școlile colaboratoare, prin activități de consiliere și activități educative ce vizează promovarea educației incluzive în rândul copiilor, părinților acestora și profesorilor din școlile colaboratoare din cele două județe</a:t>
            </a:r>
            <a:r>
              <a:rPr lang="ro-RO" dirty="0" smtClean="0"/>
              <a:t>.</a:t>
            </a:r>
            <a:endParaRPr lang="en-US" dirty="0"/>
          </a:p>
          <a:p>
            <a:r>
              <a:rPr lang="ro-RO" b="1" dirty="0">
                <a:solidFill>
                  <a:srgbClr val="FF0000"/>
                </a:solidFill>
              </a:rPr>
              <a:t>Obiectivele specifice ale proiectului sunt</a:t>
            </a:r>
            <a:r>
              <a:rPr lang="ro-RO" b="1" dirty="0"/>
              <a:t>:</a:t>
            </a:r>
            <a:endParaRPr lang="en-US" dirty="0"/>
          </a:p>
          <a:p>
            <a:pPr marL="0" indent="0">
              <a:buNone/>
            </a:pPr>
            <a:r>
              <a:rPr lang="ro-RO" b="1" dirty="0" smtClean="0"/>
              <a:t>  </a:t>
            </a:r>
            <a:r>
              <a:rPr lang="ro-RO" b="1" dirty="0" smtClean="0">
                <a:solidFill>
                  <a:srgbClr val="C00000"/>
                </a:solidFill>
              </a:rPr>
              <a:t>Obiectivul </a:t>
            </a:r>
            <a:r>
              <a:rPr lang="ro-RO" b="1" dirty="0">
                <a:solidFill>
                  <a:srgbClr val="C00000"/>
                </a:solidFill>
              </a:rPr>
              <a:t>specific 1</a:t>
            </a:r>
            <a:r>
              <a:rPr lang="ro-RO" dirty="0"/>
              <a:t>: Obiectivul specific 1 presupune identificarea și selecția  unui număr de 500 de copii /tineri cu cerințe educaționale speciale din școlile colaboratoare din județele Brașov și Suceava, cât și a unui număr de 250 de părinți ai acestora în scopul informării și consilierii parentale privind incluziunea socială a copiilor în risc de abandon școlar/părăsire timpurie a școlii, cât și a celor cu cerințe educaționale speciale pe întreaga perioadă de implementare a proiectului</a:t>
            </a:r>
            <a:r>
              <a:rPr lang="ro-RO" dirty="0" smtClean="0"/>
              <a:t>.</a:t>
            </a:r>
            <a:endParaRPr lang="en-US" dirty="0"/>
          </a:p>
          <a:p>
            <a:r>
              <a:rPr lang="ro-RO" b="1" dirty="0">
                <a:solidFill>
                  <a:srgbClr val="C00000"/>
                </a:solidFill>
              </a:rPr>
              <a:t>Obiectivul specific 2</a:t>
            </a:r>
            <a:r>
              <a:rPr lang="ro-RO" dirty="0">
                <a:solidFill>
                  <a:srgbClr val="C00000"/>
                </a:solidFill>
              </a:rPr>
              <a:t>: </a:t>
            </a:r>
            <a:r>
              <a:rPr lang="ro-RO" dirty="0"/>
              <a:t>Obiectivul specific 2 presupune furnizarea unui pachet de activități educaționale integrate (activități de consiliere școlară, activități de dezvoltare a abilităților socio-emoționale și a dezvoltării stimei de sine, activități de educație non-formală, excursii, sprijin material)  pentru 500 de copii/tineri aflați in risc de abandon școlar/părăsire timpurie a școlii și cu cerințe educaționale speciale din din școlile colaboratoare din județele Brașov și Suceava pe o perioadă de 22 de luni de implementare a proiectului</a:t>
            </a:r>
            <a:endParaRPr lang="en-US" dirty="0"/>
          </a:p>
        </p:txBody>
      </p:sp>
      <p:sp>
        <p:nvSpPr>
          <p:cNvPr id="4" name="Title 1"/>
          <p:cNvSpPr>
            <a:spLocks noGrp="1"/>
          </p:cNvSpPr>
          <p:nvPr>
            <p:ph type="title"/>
          </p:nvPr>
        </p:nvSpPr>
        <p:spPr/>
        <p:txBody>
          <a:bodyPr>
            <a:noAutofit/>
          </a:bodyPr>
          <a:lstStyle/>
          <a:p>
            <a:r>
              <a:rPr lang="en-US" sz="4000" dirty="0"/>
              <a:t/>
            </a:r>
            <a:br>
              <a:rPr lang="en-US" sz="4000" dirty="0"/>
            </a:br>
            <a:r>
              <a:rPr lang="en-US" sz="4000" dirty="0">
                <a:solidFill>
                  <a:srgbClr val="0070C0"/>
                </a:solidFill>
              </a:rPr>
              <a:t> </a:t>
            </a:r>
            <a:r>
              <a:rPr lang="en-US" sz="4000" dirty="0" err="1">
                <a:solidFill>
                  <a:srgbClr val="0070C0"/>
                </a:solidFill>
              </a:rPr>
              <a:t>Proiect</a:t>
            </a:r>
            <a:r>
              <a:rPr lang="en-US" sz="4000" dirty="0">
                <a:solidFill>
                  <a:srgbClr val="0070C0"/>
                </a:solidFill>
              </a:rPr>
              <a:t> </a:t>
            </a:r>
            <a:br>
              <a:rPr lang="en-US" sz="4000" dirty="0">
                <a:solidFill>
                  <a:srgbClr val="0070C0"/>
                </a:solidFill>
              </a:rPr>
            </a:br>
            <a:r>
              <a:rPr lang="en-US" sz="4000" dirty="0">
                <a:solidFill>
                  <a:srgbClr val="0070C0"/>
                </a:solidFill>
              </a:rPr>
              <a:t>„</a:t>
            </a:r>
            <a:r>
              <a:rPr lang="en-US" sz="4000" dirty="0" err="1">
                <a:solidFill>
                  <a:srgbClr val="0070C0"/>
                </a:solidFill>
              </a:rPr>
              <a:t>Calitate</a:t>
            </a:r>
            <a:r>
              <a:rPr lang="en-US" sz="4000" dirty="0">
                <a:solidFill>
                  <a:srgbClr val="0070C0"/>
                </a:solidFill>
              </a:rPr>
              <a:t> </a:t>
            </a:r>
            <a:r>
              <a:rPr lang="en-US" sz="4000" dirty="0" err="1">
                <a:solidFill>
                  <a:srgbClr val="0070C0"/>
                </a:solidFill>
              </a:rPr>
              <a:t>prin</a:t>
            </a:r>
            <a:r>
              <a:rPr lang="en-US" sz="4000" dirty="0">
                <a:solidFill>
                  <a:srgbClr val="0070C0"/>
                </a:solidFill>
              </a:rPr>
              <a:t> </a:t>
            </a:r>
            <a:r>
              <a:rPr lang="en-US" sz="4000" dirty="0" err="1">
                <a:solidFill>
                  <a:srgbClr val="0070C0"/>
                </a:solidFill>
              </a:rPr>
              <a:t>Educație</a:t>
            </a:r>
            <a:r>
              <a:rPr lang="en-US" sz="4000" dirty="0">
                <a:solidFill>
                  <a:srgbClr val="0070C0"/>
                </a:solidFill>
              </a:rPr>
              <a:t> </a:t>
            </a:r>
            <a:r>
              <a:rPr lang="en-US" sz="4000" dirty="0" err="1">
                <a:solidFill>
                  <a:srgbClr val="0070C0"/>
                </a:solidFill>
              </a:rPr>
              <a:t>Școlară</a:t>
            </a:r>
            <a:r>
              <a:rPr lang="en-US" sz="4000" dirty="0">
                <a:solidFill>
                  <a:srgbClr val="0070C0"/>
                </a:solidFill>
              </a:rPr>
              <a:t> </a:t>
            </a:r>
            <a:r>
              <a:rPr lang="en-US" sz="4000" dirty="0" err="1">
                <a:solidFill>
                  <a:srgbClr val="0070C0"/>
                </a:solidFill>
              </a:rPr>
              <a:t>Incluzivă</a:t>
            </a:r>
            <a:r>
              <a:rPr lang="en-US" sz="4000" dirty="0">
                <a:solidFill>
                  <a:srgbClr val="0070C0"/>
                </a:solidFill>
              </a:rPr>
              <a:t> – CESI</a:t>
            </a:r>
            <a:r>
              <a:rPr lang="en-US" sz="4000" dirty="0" smtClean="0">
                <a:solidFill>
                  <a:srgbClr val="0070C0"/>
                </a:solidFill>
              </a:rPr>
              <a:t>”</a:t>
            </a:r>
            <a:endParaRPr lang="en-US" sz="4000" dirty="0">
              <a:solidFill>
                <a:srgbClr val="FF0000"/>
              </a:solidFill>
            </a:endParaRPr>
          </a:p>
        </p:txBody>
      </p:sp>
      <p:pic>
        <p:nvPicPr>
          <p:cNvPr id="5" name="Picture 4" descr="C:\Users\Mirela\Desktop\WhatsApp Image 2022-05-20 at 09.36.19.jpeg"/>
          <p:cNvPicPr/>
          <p:nvPr/>
        </p:nvPicPr>
        <p:blipFill>
          <a:blip r:embed="rId2">
            <a:extLst>
              <a:ext uri="{28A0092B-C50C-407E-A947-70E740481C1C}">
                <a14:useLocalDpi xmlns:a14="http://schemas.microsoft.com/office/drawing/2010/main" val="0"/>
              </a:ext>
            </a:extLst>
          </a:blip>
          <a:srcRect/>
          <a:stretch>
            <a:fillRect/>
          </a:stretch>
        </p:blipFill>
        <p:spPr bwMode="auto">
          <a:xfrm>
            <a:off x="8042101" y="207819"/>
            <a:ext cx="3609571" cy="1233054"/>
          </a:xfrm>
          <a:prstGeom prst="rect">
            <a:avLst/>
          </a:prstGeom>
          <a:noFill/>
          <a:ln>
            <a:noFill/>
          </a:ln>
        </p:spPr>
      </p:pic>
    </p:spTree>
    <p:extLst>
      <p:ext uri="{BB962C8B-B14F-4D97-AF65-F5344CB8AC3E}">
        <p14:creationId xmlns:p14="http://schemas.microsoft.com/office/powerpoint/2010/main" val="2183622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2891910"/>
          </a:xfrm>
        </p:spPr>
        <p:txBody>
          <a:bodyPr>
            <a:normAutofit/>
          </a:bodyPr>
          <a:lstStyle/>
          <a:p>
            <a:pPr>
              <a:lnSpc>
                <a:spcPct val="150000"/>
              </a:lnSpc>
            </a:pPr>
            <a:r>
              <a:rPr lang="en-US" dirty="0"/>
              <a:t/>
            </a:r>
            <a:br>
              <a:rPr lang="en-US" dirty="0"/>
            </a:br>
            <a:r>
              <a:rPr lang="en-US" dirty="0"/>
              <a:t> </a:t>
            </a:r>
            <a:endParaRPr lang="en-US" sz="1300" dirty="0">
              <a:latin typeface="Times New Roman" panose="02020603050405020304" pitchFamily="18" charset="0"/>
              <a:cs typeface="Times New Roman" panose="02020603050405020304" pitchFamily="18" charset="0"/>
            </a:endParaRPr>
          </a:p>
        </p:txBody>
      </p:sp>
      <p:sp>
        <p:nvSpPr>
          <p:cNvPr id="3" name="Rectangle 2"/>
          <p:cNvSpPr/>
          <p:nvPr/>
        </p:nvSpPr>
        <p:spPr>
          <a:xfrm>
            <a:off x="806116" y="2659559"/>
            <a:ext cx="9938084" cy="954107"/>
          </a:xfrm>
          <a:prstGeom prst="rect">
            <a:avLst/>
          </a:prstGeom>
        </p:spPr>
        <p:txBody>
          <a:bodyPr wrap="square">
            <a:spAutoFit/>
          </a:bodyPr>
          <a:lstStyle/>
          <a:p>
            <a:endParaRPr lang="en-US" sz="2000" dirty="0">
              <a:solidFill>
                <a:srgbClr val="000000"/>
              </a:solidFill>
              <a:latin typeface="Times New Roman" panose="02020603050405020304" pitchFamily="18" charset="0"/>
            </a:endParaRPr>
          </a:p>
          <a:p>
            <a:r>
              <a:rPr lang="ro-RO" dirty="0" smtClean="0">
                <a:solidFill>
                  <a:srgbClr val="000000"/>
                </a:solidFill>
                <a:latin typeface="Times New Roman" panose="02020603050405020304" pitchFamily="18" charset="0"/>
              </a:rPr>
              <a:t>P</a:t>
            </a:r>
            <a:r>
              <a:rPr lang="en-US" dirty="0" err="1" smtClean="0">
                <a:solidFill>
                  <a:srgbClr val="000000"/>
                </a:solidFill>
                <a:latin typeface="Times New Roman" panose="02020603050405020304" pitchFamily="18" charset="0"/>
              </a:rPr>
              <a:t>rin</a:t>
            </a:r>
            <a:r>
              <a:rPr lang="en-US" dirty="0" smtClean="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implementarea</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proiectului</a:t>
            </a:r>
            <a:r>
              <a:rPr lang="en-US" dirty="0">
                <a:solidFill>
                  <a:srgbClr val="000000"/>
                </a:solidFill>
                <a:latin typeface="Times New Roman" panose="02020603050405020304" pitchFamily="18" charset="0"/>
              </a:rPr>
              <a:t> se </a:t>
            </a:r>
            <a:r>
              <a:rPr lang="en-US" dirty="0" err="1">
                <a:solidFill>
                  <a:srgbClr val="000000"/>
                </a:solidFill>
                <a:latin typeface="Times New Roman" panose="02020603050405020304" pitchFamily="18" charset="0"/>
              </a:rPr>
              <a:t>urmărește</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creșterea</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accesului</a:t>
            </a:r>
            <a:r>
              <a:rPr lang="en-US" dirty="0">
                <a:solidFill>
                  <a:srgbClr val="000000"/>
                </a:solidFill>
                <a:latin typeface="Times New Roman" panose="02020603050405020304" pitchFamily="18" charset="0"/>
              </a:rPr>
              <a:t> la o </a:t>
            </a:r>
            <a:r>
              <a:rPr lang="en-US" dirty="0" err="1">
                <a:solidFill>
                  <a:srgbClr val="000000"/>
                </a:solidFill>
                <a:latin typeface="Times New Roman" panose="02020603050405020304" pitchFamily="18" charset="0"/>
              </a:rPr>
              <a:t>educație</a:t>
            </a:r>
            <a:r>
              <a:rPr lang="en-US" dirty="0">
                <a:solidFill>
                  <a:srgbClr val="000000"/>
                </a:solidFill>
                <a:latin typeface="Times New Roman" panose="02020603050405020304" pitchFamily="18" charset="0"/>
              </a:rPr>
              <a:t> de </a:t>
            </a:r>
            <a:r>
              <a:rPr lang="en-US" dirty="0" err="1">
                <a:solidFill>
                  <a:srgbClr val="000000"/>
                </a:solidFill>
                <a:latin typeface="Times New Roman" panose="02020603050405020304" pitchFamily="18" charset="0"/>
              </a:rPr>
              <a:t>calitate</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echitabilă</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și</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incluzivă</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adaptată</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nevoilor</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elevilor</a:t>
            </a:r>
            <a:r>
              <a:rPr lang="en-US" dirty="0">
                <a:solidFill>
                  <a:srgbClr val="000000"/>
                </a:solidFill>
                <a:latin typeface="Times New Roman" panose="02020603050405020304" pitchFamily="18" charset="0"/>
              </a:rPr>
              <a:t> din </a:t>
            </a:r>
            <a:r>
              <a:rPr lang="en-US" dirty="0" err="1">
                <a:solidFill>
                  <a:srgbClr val="000000"/>
                </a:solidFill>
                <a:latin typeface="Times New Roman" panose="02020603050405020304" pitchFamily="18" charset="0"/>
              </a:rPr>
              <a:t>cele</a:t>
            </a:r>
            <a:r>
              <a:rPr lang="en-US" dirty="0">
                <a:solidFill>
                  <a:srgbClr val="000000"/>
                </a:solidFill>
                <a:latin typeface="Times New Roman" panose="02020603050405020304" pitchFamily="18" charset="0"/>
              </a:rPr>
              <a:t> 14 </a:t>
            </a:r>
            <a:r>
              <a:rPr lang="en-US" dirty="0" err="1">
                <a:solidFill>
                  <a:srgbClr val="000000"/>
                </a:solidFill>
                <a:latin typeface="Times New Roman" panose="02020603050405020304" pitchFamily="18" charset="0"/>
              </a:rPr>
              <a:t>școli</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colaboratoare</a:t>
            </a:r>
            <a:r>
              <a:rPr lang="en-US" dirty="0">
                <a:solidFill>
                  <a:srgbClr val="000000"/>
                </a:solidFill>
                <a:latin typeface="Times New Roman" panose="02020603050405020304" pitchFamily="18" charset="0"/>
              </a:rPr>
              <a:t> din </a:t>
            </a:r>
            <a:r>
              <a:rPr lang="en-US" dirty="0" err="1">
                <a:solidFill>
                  <a:srgbClr val="000000"/>
                </a:solidFill>
                <a:latin typeface="Times New Roman" panose="02020603050405020304" pitchFamily="18" charset="0"/>
              </a:rPr>
              <a:t>județele</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Brașov</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și</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Suceava</a:t>
            </a:r>
            <a:r>
              <a:rPr lang="en-US" dirty="0">
                <a:solidFill>
                  <a:srgbClr val="000000"/>
                </a:solidFill>
                <a:latin typeface="Times New Roman" panose="02020603050405020304" pitchFamily="18" charset="0"/>
              </a:rPr>
              <a:t>. </a:t>
            </a:r>
            <a:endParaRPr lang="en-US" dirty="0"/>
          </a:p>
        </p:txBody>
      </p:sp>
      <p:sp>
        <p:nvSpPr>
          <p:cNvPr id="6" name="Content Placeholder 5"/>
          <p:cNvSpPr>
            <a:spLocks noGrp="1"/>
          </p:cNvSpPr>
          <p:nvPr>
            <p:ph idx="1"/>
          </p:nvPr>
        </p:nvSpPr>
        <p:spPr>
          <a:xfrm>
            <a:off x="990600" y="0"/>
            <a:ext cx="9753602" cy="3027086"/>
          </a:xfrm>
        </p:spPr>
        <p:txBody>
          <a:bodyPr>
            <a:normAutofit fontScale="92500"/>
          </a:bodyPr>
          <a:lstStyle/>
          <a:p>
            <a:pPr marL="0" indent="0">
              <a:buNone/>
            </a:pPr>
            <a:endParaRPr lang="ro-RO" dirty="0" smtClean="0"/>
          </a:p>
          <a:p>
            <a:r>
              <a:rPr lang="ro-RO" sz="2000" dirty="0" smtClean="0">
                <a:solidFill>
                  <a:schemeClr val="accent1">
                    <a:lumMod val="75000"/>
                  </a:schemeClr>
                </a:solidFill>
                <a:latin typeface="Algerian" panose="04020705040A02060702" pitchFamily="82" charset="0"/>
              </a:rPr>
              <a:t>C.R.A.E BRAȘOV</a:t>
            </a:r>
          </a:p>
          <a:p>
            <a:r>
              <a:rPr lang="ro-RO" sz="2000" dirty="0" smtClean="0">
                <a:solidFill>
                  <a:schemeClr val="accent1">
                    <a:lumMod val="75000"/>
                  </a:schemeClr>
                </a:solidFill>
                <a:latin typeface="Algerian" panose="04020705040A02060702" pitchFamily="82" charset="0"/>
              </a:rPr>
              <a:t>Școala GimnazialĂ TĂrlungeni</a:t>
            </a:r>
          </a:p>
          <a:p>
            <a:r>
              <a:rPr lang="ro-RO" sz="2000" b="1" dirty="0" smtClean="0">
                <a:solidFill>
                  <a:srgbClr val="C00000"/>
                </a:solidFill>
                <a:latin typeface="Algerian" panose="04020705040A02060702" pitchFamily="82" charset="0"/>
              </a:rPr>
              <a:t>Grup ȚintĂ</a:t>
            </a:r>
          </a:p>
          <a:p>
            <a:r>
              <a:rPr lang="ro-RO" sz="2000" b="1" dirty="0" smtClean="0">
                <a:solidFill>
                  <a:srgbClr val="FF0000"/>
                </a:solidFill>
                <a:latin typeface="Algerian" panose="04020705040A02060702" pitchFamily="82" charset="0"/>
              </a:rPr>
              <a:t>CONSILIERUL ȘCOLAR </a:t>
            </a:r>
          </a:p>
          <a:p>
            <a:r>
              <a:rPr lang="ro-RO" sz="2000" b="1" dirty="0" smtClean="0">
                <a:solidFill>
                  <a:srgbClr val="FF0000"/>
                </a:solidFill>
                <a:latin typeface="Algerian" panose="04020705040A02060702" pitchFamily="82" charset="0"/>
              </a:rPr>
              <a:t>BIBLIOTECARUL  ȘCOLAR</a:t>
            </a:r>
          </a:p>
          <a:p>
            <a:r>
              <a:rPr lang="ro-RO" sz="2000" dirty="0" smtClean="0">
                <a:latin typeface="Algerian" panose="04020705040A02060702" pitchFamily="82" charset="0"/>
              </a:rPr>
              <a:t> </a:t>
            </a:r>
            <a:r>
              <a:rPr lang="ro-RO" sz="2000" dirty="0" smtClean="0">
                <a:solidFill>
                  <a:srgbClr val="7030A0"/>
                </a:solidFill>
                <a:latin typeface="Algerian" panose="04020705040A02060702" pitchFamily="82" charset="0"/>
              </a:rPr>
              <a:t>45-pĂrinȚi                                  45-elevi                                          7-cadre didactice</a:t>
            </a:r>
          </a:p>
          <a:p>
            <a:pPr marL="0" indent="0">
              <a:buNone/>
            </a:pPr>
            <a:endParaRPr lang="ro-RO" sz="2000" dirty="0">
              <a:latin typeface="Algerian" panose="04020705040A02060702" pitchFamily="82" charset="0"/>
            </a:endParaRPr>
          </a:p>
          <a:p>
            <a:endParaRPr lang="ro-RO" sz="2000" dirty="0" smtClean="0">
              <a:latin typeface="Algerian" panose="04020705040A02060702" pitchFamily="82" charset="0"/>
            </a:endParaRPr>
          </a:p>
          <a:p>
            <a:pPr marL="0" indent="0">
              <a:buNone/>
            </a:pPr>
            <a:endParaRPr lang="ro-RO" sz="1400" dirty="0" smtClean="0"/>
          </a:p>
          <a:p>
            <a:pPr marL="0" indent="0">
              <a:buNone/>
            </a:pPr>
            <a:endParaRPr lang="ro-RO" sz="1400" dirty="0"/>
          </a:p>
          <a:p>
            <a:pPr marL="0" indent="0">
              <a:buNone/>
            </a:pPr>
            <a:endParaRPr lang="ro-RO" sz="1400" dirty="0" smtClean="0"/>
          </a:p>
          <a:p>
            <a:pPr marL="0" indent="0">
              <a:buNone/>
            </a:pPr>
            <a:endParaRPr lang="ro-RO" sz="1400" dirty="0"/>
          </a:p>
          <a:p>
            <a:pPr marL="0" indent="0">
              <a:buNone/>
            </a:pPr>
            <a:endParaRPr lang="ro-RO" sz="1400" dirty="0" smtClean="0"/>
          </a:p>
          <a:p>
            <a:endParaRPr lang="ro-RO" dirty="0" smtClean="0"/>
          </a:p>
          <a:p>
            <a:endParaRPr lang="ro-RO" dirty="0"/>
          </a:p>
          <a:p>
            <a:endParaRPr lang="en-US" dirty="0"/>
          </a:p>
        </p:txBody>
      </p:sp>
      <p:pic>
        <p:nvPicPr>
          <p:cNvPr id="7" name="Picture 4" descr="Cariera și managementul carierei – Alege să devii un profesion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4062342"/>
            <a:ext cx="7391401" cy="22463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3272" y="584581"/>
            <a:ext cx="5264727" cy="1839964"/>
          </a:xfrm>
          <a:prstGeom prst="rect">
            <a:avLst/>
          </a:prstGeom>
        </p:spPr>
      </p:pic>
      <p:pic>
        <p:nvPicPr>
          <p:cNvPr id="102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8217" y="4764"/>
            <a:ext cx="7841673" cy="44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Mirela\Desktop\WhatsApp Image 2022-05-20 at 09.36.19.jpeg"/>
          <p:cNvPicPr/>
          <p:nvPr/>
        </p:nvPicPr>
        <p:blipFill>
          <a:blip r:embed="rId5">
            <a:extLst>
              <a:ext uri="{28A0092B-C50C-407E-A947-70E740481C1C}">
                <a14:useLocalDpi xmlns:a14="http://schemas.microsoft.com/office/drawing/2010/main" val="0"/>
              </a:ext>
            </a:extLst>
          </a:blip>
          <a:srcRect/>
          <a:stretch>
            <a:fillRect/>
          </a:stretch>
        </p:blipFill>
        <p:spPr bwMode="auto">
          <a:xfrm>
            <a:off x="8382000" y="4211782"/>
            <a:ext cx="3609571" cy="2061443"/>
          </a:xfrm>
          <a:prstGeom prst="rect">
            <a:avLst/>
          </a:prstGeom>
          <a:noFill/>
          <a:ln>
            <a:noFill/>
          </a:ln>
        </p:spPr>
      </p:pic>
    </p:spTree>
    <p:extLst>
      <p:ext uri="{BB962C8B-B14F-4D97-AF65-F5344CB8AC3E}">
        <p14:creationId xmlns:p14="http://schemas.microsoft.com/office/powerpoint/2010/main" val="2017686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85801"/>
            <a:ext cx="11609030" cy="852054"/>
          </a:xfrm>
        </p:spPr>
        <p:txBody>
          <a:bodyPr>
            <a:normAutofit fontScale="90000"/>
          </a:bodyPr>
          <a:lstStyle/>
          <a:p>
            <a:r>
              <a:rPr lang="en-US" dirty="0"/>
              <a:t/>
            </a:r>
            <a:br>
              <a:rPr lang="en-US" dirty="0"/>
            </a:br>
            <a:r>
              <a:rPr lang="en-US" dirty="0">
                <a:solidFill>
                  <a:srgbClr val="0070C0"/>
                </a:solidFill>
              </a:rPr>
              <a:t> </a:t>
            </a:r>
            <a:r>
              <a:rPr lang="en-US" dirty="0" err="1">
                <a:solidFill>
                  <a:srgbClr val="0070C0"/>
                </a:solidFill>
              </a:rPr>
              <a:t>Proiect</a:t>
            </a:r>
            <a:r>
              <a:rPr lang="en-US" dirty="0">
                <a:solidFill>
                  <a:srgbClr val="0070C0"/>
                </a:solidFill>
              </a:rPr>
              <a:t> </a:t>
            </a:r>
            <a:br>
              <a:rPr lang="en-US" dirty="0">
                <a:solidFill>
                  <a:srgbClr val="0070C0"/>
                </a:solidFill>
              </a:rPr>
            </a:br>
            <a:r>
              <a:rPr lang="en-US" dirty="0">
                <a:solidFill>
                  <a:srgbClr val="0070C0"/>
                </a:solidFill>
              </a:rPr>
              <a:t>„</a:t>
            </a:r>
            <a:r>
              <a:rPr lang="en-US" dirty="0" err="1">
                <a:solidFill>
                  <a:srgbClr val="0070C0"/>
                </a:solidFill>
              </a:rPr>
              <a:t>Calitate</a:t>
            </a:r>
            <a:r>
              <a:rPr lang="en-US" dirty="0">
                <a:solidFill>
                  <a:srgbClr val="0070C0"/>
                </a:solidFill>
              </a:rPr>
              <a:t> </a:t>
            </a:r>
            <a:r>
              <a:rPr lang="en-US" dirty="0" err="1">
                <a:solidFill>
                  <a:srgbClr val="0070C0"/>
                </a:solidFill>
              </a:rPr>
              <a:t>prin</a:t>
            </a:r>
            <a:r>
              <a:rPr lang="en-US" dirty="0">
                <a:solidFill>
                  <a:srgbClr val="0070C0"/>
                </a:solidFill>
              </a:rPr>
              <a:t> </a:t>
            </a:r>
            <a:r>
              <a:rPr lang="en-US" dirty="0" err="1">
                <a:solidFill>
                  <a:srgbClr val="0070C0"/>
                </a:solidFill>
              </a:rPr>
              <a:t>Educație</a:t>
            </a:r>
            <a:r>
              <a:rPr lang="en-US" dirty="0">
                <a:solidFill>
                  <a:srgbClr val="0070C0"/>
                </a:solidFill>
              </a:rPr>
              <a:t> </a:t>
            </a:r>
            <a:r>
              <a:rPr lang="en-US" dirty="0" err="1">
                <a:solidFill>
                  <a:srgbClr val="0070C0"/>
                </a:solidFill>
              </a:rPr>
              <a:t>Școlară</a:t>
            </a:r>
            <a:r>
              <a:rPr lang="en-US" dirty="0">
                <a:solidFill>
                  <a:srgbClr val="0070C0"/>
                </a:solidFill>
              </a:rPr>
              <a:t> </a:t>
            </a:r>
            <a:r>
              <a:rPr lang="en-US" dirty="0" err="1">
                <a:solidFill>
                  <a:srgbClr val="0070C0"/>
                </a:solidFill>
              </a:rPr>
              <a:t>Incluzivă</a:t>
            </a:r>
            <a:r>
              <a:rPr lang="en-US" dirty="0">
                <a:solidFill>
                  <a:srgbClr val="0070C0"/>
                </a:solidFill>
              </a:rPr>
              <a:t> – CESI</a:t>
            </a:r>
            <a:r>
              <a:rPr lang="en-US" dirty="0" smtClean="0">
                <a:solidFill>
                  <a:srgbClr val="0070C0"/>
                </a:solidFill>
              </a:rPr>
              <a:t>”</a:t>
            </a:r>
            <a:r>
              <a:rPr lang="ro-RO" dirty="0" smtClean="0">
                <a:solidFill>
                  <a:srgbClr val="0070C0"/>
                </a:solidFill>
              </a:rPr>
              <a:t/>
            </a:r>
            <a:br>
              <a:rPr lang="ro-RO" dirty="0" smtClean="0">
                <a:solidFill>
                  <a:srgbClr val="0070C0"/>
                </a:solidFill>
              </a:rPr>
            </a:br>
            <a:r>
              <a:rPr lang="ro-RO" dirty="0" smtClean="0">
                <a:solidFill>
                  <a:srgbClr val="FF0000"/>
                </a:solidFill>
              </a:rPr>
              <a:t>consilierul </a:t>
            </a:r>
            <a:r>
              <a:rPr lang="ro-RO" dirty="0">
                <a:solidFill>
                  <a:srgbClr val="FF0000"/>
                </a:solidFill>
              </a:rPr>
              <a:t>Ș</a:t>
            </a:r>
            <a:r>
              <a:rPr lang="ro-RO" dirty="0" smtClean="0">
                <a:solidFill>
                  <a:srgbClr val="FF0000"/>
                </a:solidFill>
              </a:rPr>
              <a:t>colar</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p:txBody>
          <a:bodyPr/>
          <a:lstStyle/>
          <a:p>
            <a:r>
              <a:rPr lang="ro-RO" dirty="0" smtClean="0">
                <a:solidFill>
                  <a:srgbClr val="7030A0"/>
                </a:solidFill>
              </a:rPr>
              <a:t>Pe parcursul anului 2021-2022, va intermedia  </a:t>
            </a:r>
            <a:r>
              <a:rPr lang="ro-RO" dirty="0">
                <a:solidFill>
                  <a:srgbClr val="7030A0"/>
                </a:solidFill>
              </a:rPr>
              <a:t>întâlniri periodice ce vor avea loc între părinți, </a:t>
            </a:r>
            <a:r>
              <a:rPr lang="ro-RO" dirty="0" smtClean="0">
                <a:solidFill>
                  <a:srgbClr val="7030A0"/>
                </a:solidFill>
              </a:rPr>
              <a:t>elevi și cadre didactice în care vor </a:t>
            </a:r>
            <a:r>
              <a:rPr lang="ro-RO" dirty="0">
                <a:solidFill>
                  <a:srgbClr val="7030A0"/>
                </a:solidFill>
              </a:rPr>
              <a:t>fi realizate activități de consiliere, cu scopul identificării și ameliorării factorilor ce stau la baza riscului ridicat de abandon școlar în rândul copiilor. </a:t>
            </a:r>
            <a:endParaRPr lang="en-US" dirty="0">
              <a:solidFill>
                <a:srgbClr val="7030A0"/>
              </a:solidFill>
            </a:endParaRPr>
          </a:p>
        </p:txBody>
      </p:sp>
      <p:pic>
        <p:nvPicPr>
          <p:cNvPr id="5" name="Picture 4" descr="Ghid pentru alegerea profesiei. Portalul care ajută elevii să îşi aleagă  cariera potrivită | PUBLIKA .MD - AICI SUNT ȘTIR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391526"/>
            <a:ext cx="3493168" cy="23521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legerea unei cariere | Gmirea.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4559968"/>
            <a:ext cx="6172201" cy="21837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Mirela\Desktop\WhatsApp Image 2022-05-20 at 09.36.19.jpeg"/>
          <p:cNvPicPr/>
          <p:nvPr/>
        </p:nvPicPr>
        <p:blipFill>
          <a:blip r:embed="rId4">
            <a:extLst>
              <a:ext uri="{28A0092B-C50C-407E-A947-70E740481C1C}">
                <a14:useLocalDpi xmlns:a14="http://schemas.microsoft.com/office/drawing/2010/main" val="0"/>
              </a:ext>
            </a:extLst>
          </a:blip>
          <a:srcRect/>
          <a:stretch>
            <a:fillRect/>
          </a:stretch>
        </p:blipFill>
        <p:spPr bwMode="auto">
          <a:xfrm>
            <a:off x="7377083" y="3326914"/>
            <a:ext cx="3609571" cy="1233054"/>
          </a:xfrm>
          <a:prstGeom prst="rect">
            <a:avLst/>
          </a:prstGeom>
          <a:noFill/>
          <a:ln>
            <a:noFill/>
          </a:ln>
        </p:spPr>
      </p:pic>
    </p:spTree>
    <p:extLst>
      <p:ext uri="{BB962C8B-B14F-4D97-AF65-F5344CB8AC3E}">
        <p14:creationId xmlns:p14="http://schemas.microsoft.com/office/powerpoint/2010/main" val="907099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solidFill>
                  <a:srgbClr val="0070C0"/>
                </a:solidFill>
              </a:rPr>
              <a:t> </a:t>
            </a:r>
            <a:r>
              <a:rPr lang="en-US" sz="4400" dirty="0" err="1">
                <a:solidFill>
                  <a:srgbClr val="0070C0"/>
                </a:solidFill>
              </a:rPr>
              <a:t>Proiect</a:t>
            </a:r>
            <a:r>
              <a:rPr lang="en-US" sz="4400" dirty="0">
                <a:solidFill>
                  <a:srgbClr val="0070C0"/>
                </a:solidFill>
              </a:rPr>
              <a:t> </a:t>
            </a:r>
            <a:br>
              <a:rPr lang="en-US" sz="4400" dirty="0">
                <a:solidFill>
                  <a:srgbClr val="0070C0"/>
                </a:solidFill>
              </a:rPr>
            </a:br>
            <a:r>
              <a:rPr lang="en-US" sz="4400" dirty="0">
                <a:solidFill>
                  <a:srgbClr val="0070C0"/>
                </a:solidFill>
              </a:rPr>
              <a:t>„</a:t>
            </a:r>
            <a:r>
              <a:rPr lang="en-US" sz="4400" dirty="0" err="1">
                <a:solidFill>
                  <a:srgbClr val="0070C0"/>
                </a:solidFill>
              </a:rPr>
              <a:t>Calitate</a:t>
            </a:r>
            <a:r>
              <a:rPr lang="en-US" sz="4400" dirty="0">
                <a:solidFill>
                  <a:srgbClr val="0070C0"/>
                </a:solidFill>
              </a:rPr>
              <a:t> </a:t>
            </a:r>
            <a:r>
              <a:rPr lang="en-US" sz="4400" dirty="0" err="1">
                <a:solidFill>
                  <a:srgbClr val="0070C0"/>
                </a:solidFill>
              </a:rPr>
              <a:t>prin</a:t>
            </a:r>
            <a:r>
              <a:rPr lang="en-US" sz="4400" dirty="0">
                <a:solidFill>
                  <a:srgbClr val="0070C0"/>
                </a:solidFill>
              </a:rPr>
              <a:t> </a:t>
            </a:r>
            <a:r>
              <a:rPr lang="en-US" sz="4400" dirty="0" err="1">
                <a:solidFill>
                  <a:srgbClr val="0070C0"/>
                </a:solidFill>
              </a:rPr>
              <a:t>Educație</a:t>
            </a:r>
            <a:r>
              <a:rPr lang="en-US" sz="4400" dirty="0">
                <a:solidFill>
                  <a:srgbClr val="0070C0"/>
                </a:solidFill>
              </a:rPr>
              <a:t> </a:t>
            </a:r>
            <a:r>
              <a:rPr lang="en-US" sz="4400" dirty="0" err="1">
                <a:solidFill>
                  <a:srgbClr val="0070C0"/>
                </a:solidFill>
              </a:rPr>
              <a:t>Școlară</a:t>
            </a:r>
            <a:r>
              <a:rPr lang="en-US" sz="4400" dirty="0">
                <a:solidFill>
                  <a:srgbClr val="0070C0"/>
                </a:solidFill>
              </a:rPr>
              <a:t> </a:t>
            </a:r>
            <a:r>
              <a:rPr lang="en-US" sz="4400" dirty="0" err="1">
                <a:solidFill>
                  <a:srgbClr val="0070C0"/>
                </a:solidFill>
              </a:rPr>
              <a:t>Incluzivă</a:t>
            </a:r>
            <a:r>
              <a:rPr lang="en-US" sz="4400" dirty="0">
                <a:solidFill>
                  <a:srgbClr val="0070C0"/>
                </a:solidFill>
              </a:rPr>
              <a:t> – CESI</a:t>
            </a:r>
            <a:endParaRPr lang="en-US" sz="4400" dirty="0"/>
          </a:p>
        </p:txBody>
      </p:sp>
      <p:sp>
        <p:nvSpPr>
          <p:cNvPr id="3" name="Content Placeholder 2"/>
          <p:cNvSpPr>
            <a:spLocks noGrp="1"/>
          </p:cNvSpPr>
          <p:nvPr>
            <p:ph idx="1"/>
          </p:nvPr>
        </p:nvSpPr>
        <p:spPr/>
        <p:txBody>
          <a:bodyPr/>
          <a:lstStyle/>
          <a:p>
            <a:pPr marL="0" indent="0">
              <a:buNone/>
            </a:pPr>
            <a:r>
              <a:rPr lang="ro-RO" sz="2800" dirty="0" smtClean="0">
                <a:solidFill>
                  <a:srgbClr val="FF0000"/>
                </a:solidFill>
              </a:rPr>
              <a:t>BIBLIOTECARUL ȘCOLAR</a:t>
            </a:r>
            <a:r>
              <a:rPr lang="ro-RO" dirty="0" smtClean="0">
                <a:solidFill>
                  <a:srgbClr val="C00000"/>
                </a:solidFill>
              </a:rPr>
              <a:t>, realizează</a:t>
            </a:r>
            <a:r>
              <a:rPr lang="en-US" dirty="0">
                <a:solidFill>
                  <a:srgbClr val="C00000"/>
                </a:solidFill>
              </a:rPr>
              <a:t>:</a:t>
            </a:r>
            <a:endParaRPr lang="ro-RO" dirty="0">
              <a:solidFill>
                <a:srgbClr val="C00000"/>
              </a:solidFill>
            </a:endParaRPr>
          </a:p>
          <a:p>
            <a:pPr>
              <a:buFont typeface="Wingdings" panose="05000000000000000000" pitchFamily="2" charset="2"/>
              <a:buChar char="Ø"/>
            </a:pPr>
            <a:r>
              <a:rPr lang="en-US" dirty="0" smtClean="0"/>
              <a:t> </a:t>
            </a:r>
            <a:r>
              <a:rPr lang="en-US" dirty="0" err="1" smtClean="0"/>
              <a:t>Activități</a:t>
            </a:r>
            <a:r>
              <a:rPr lang="en-US" dirty="0" smtClean="0"/>
              <a:t> </a:t>
            </a:r>
            <a:r>
              <a:rPr lang="en-US" dirty="0"/>
              <a:t>de </a:t>
            </a:r>
            <a:r>
              <a:rPr lang="en-US" dirty="0" err="1"/>
              <a:t>educație</a:t>
            </a:r>
            <a:r>
              <a:rPr lang="en-US" dirty="0"/>
              <a:t> non-</a:t>
            </a:r>
            <a:r>
              <a:rPr lang="en-US" dirty="0" err="1"/>
              <a:t>formală</a:t>
            </a:r>
            <a:r>
              <a:rPr lang="en-US" dirty="0"/>
              <a:t> (</a:t>
            </a:r>
            <a:r>
              <a:rPr lang="en-US" dirty="0" err="1"/>
              <a:t>mediu</a:t>
            </a:r>
            <a:r>
              <a:rPr lang="en-US" dirty="0"/>
              <a:t>, </a:t>
            </a:r>
            <a:r>
              <a:rPr lang="en-US" dirty="0" err="1"/>
              <a:t>discriminare</a:t>
            </a:r>
            <a:r>
              <a:rPr lang="en-US" dirty="0"/>
              <a:t>, </a:t>
            </a:r>
            <a:r>
              <a:rPr lang="en-US" dirty="0" err="1"/>
              <a:t>nutriție</a:t>
            </a:r>
            <a:r>
              <a:rPr lang="en-US" dirty="0"/>
              <a:t>, sport, </a:t>
            </a:r>
            <a:r>
              <a:rPr lang="en-US" dirty="0" err="1"/>
              <a:t>igiena</a:t>
            </a:r>
            <a:r>
              <a:rPr lang="en-US" dirty="0"/>
              <a:t> </a:t>
            </a:r>
            <a:r>
              <a:rPr lang="en-US" dirty="0" err="1"/>
              <a:t>etc</a:t>
            </a:r>
            <a:r>
              <a:rPr lang="en-US" dirty="0"/>
              <a:t>) </a:t>
            </a:r>
            <a:r>
              <a:rPr lang="en-US" dirty="0" smtClean="0"/>
              <a:t> </a:t>
            </a:r>
            <a:r>
              <a:rPr lang="en-US" dirty="0" err="1" smtClean="0"/>
              <a:t>pentru</a:t>
            </a:r>
            <a:r>
              <a:rPr lang="en-US" dirty="0" smtClean="0"/>
              <a:t> </a:t>
            </a:r>
            <a:r>
              <a:rPr lang="en-US" dirty="0" err="1"/>
              <a:t>copii</a:t>
            </a:r>
            <a:r>
              <a:rPr lang="en-US" dirty="0"/>
              <a:t> </a:t>
            </a:r>
            <a:r>
              <a:rPr lang="en-US" dirty="0" err="1"/>
              <a:t>aflați</a:t>
            </a:r>
            <a:r>
              <a:rPr lang="en-US" dirty="0"/>
              <a:t> </a:t>
            </a:r>
            <a:r>
              <a:rPr lang="en-US" dirty="0" err="1"/>
              <a:t>în</a:t>
            </a:r>
            <a:r>
              <a:rPr lang="en-US" dirty="0"/>
              <a:t> </a:t>
            </a:r>
            <a:r>
              <a:rPr lang="en-US" dirty="0" err="1"/>
              <a:t>situații</a:t>
            </a:r>
            <a:r>
              <a:rPr lang="en-US" dirty="0"/>
              <a:t> de </a:t>
            </a:r>
            <a:r>
              <a:rPr lang="en-US" dirty="0" err="1"/>
              <a:t>risc</a:t>
            </a:r>
            <a:r>
              <a:rPr lang="en-US" dirty="0"/>
              <a:t> de abandon </a:t>
            </a:r>
            <a:r>
              <a:rPr lang="en-US" dirty="0" err="1"/>
              <a:t>școlar</a:t>
            </a:r>
            <a:r>
              <a:rPr lang="en-US" dirty="0"/>
              <a:t>/</a:t>
            </a:r>
            <a:r>
              <a:rPr lang="en-US" dirty="0" err="1"/>
              <a:t>părăsire</a:t>
            </a:r>
            <a:r>
              <a:rPr lang="en-US" dirty="0"/>
              <a:t> </a:t>
            </a:r>
            <a:r>
              <a:rPr lang="en-US" dirty="0" err="1"/>
              <a:t>timpurie</a:t>
            </a:r>
            <a:r>
              <a:rPr lang="en-US" dirty="0"/>
              <a:t> a </a:t>
            </a:r>
            <a:r>
              <a:rPr lang="en-US" dirty="0" err="1"/>
              <a:t>școlii</a:t>
            </a:r>
            <a:r>
              <a:rPr lang="en-US" dirty="0"/>
              <a:t> </a:t>
            </a:r>
            <a:r>
              <a:rPr lang="en-US" dirty="0" err="1"/>
              <a:t>și</a:t>
            </a:r>
            <a:r>
              <a:rPr lang="en-US" dirty="0"/>
              <a:t> a </a:t>
            </a:r>
            <a:r>
              <a:rPr lang="en-US" dirty="0" err="1"/>
              <a:t>celor</a:t>
            </a:r>
            <a:r>
              <a:rPr lang="en-US" dirty="0"/>
              <a:t> cu </a:t>
            </a:r>
            <a:r>
              <a:rPr lang="en-US" dirty="0" err="1"/>
              <a:t>cerințe</a:t>
            </a:r>
            <a:r>
              <a:rPr lang="en-US" dirty="0"/>
              <a:t> </a:t>
            </a:r>
            <a:r>
              <a:rPr lang="en-US" dirty="0" err="1"/>
              <a:t>educaționale</a:t>
            </a:r>
            <a:r>
              <a:rPr lang="en-US" dirty="0"/>
              <a:t> </a:t>
            </a:r>
            <a:r>
              <a:rPr lang="en-US" dirty="0" err="1"/>
              <a:t>speciale</a:t>
            </a:r>
            <a:r>
              <a:rPr lang="en-US" dirty="0"/>
              <a:t>. 	</a:t>
            </a:r>
          </a:p>
          <a:p>
            <a:endParaRPr lang="en-US" dirty="0"/>
          </a:p>
        </p:txBody>
      </p:sp>
      <p:pic>
        <p:nvPicPr>
          <p:cNvPr id="4" name="Picture 3" descr="C:\Users\Mirela\Desktop\WhatsApp Image 2022-05-20 at 09.36.19.jpeg"/>
          <p:cNvPicPr/>
          <p:nvPr/>
        </p:nvPicPr>
        <p:blipFill>
          <a:blip r:embed="rId2">
            <a:extLst>
              <a:ext uri="{28A0092B-C50C-407E-A947-70E740481C1C}">
                <a14:useLocalDpi xmlns:a14="http://schemas.microsoft.com/office/drawing/2010/main" val="0"/>
              </a:ext>
            </a:extLst>
          </a:blip>
          <a:srcRect/>
          <a:stretch>
            <a:fillRect/>
          </a:stretch>
        </p:blipFill>
        <p:spPr bwMode="auto">
          <a:xfrm>
            <a:off x="8042101" y="207819"/>
            <a:ext cx="3609571" cy="983672"/>
          </a:xfrm>
          <a:prstGeom prst="rect">
            <a:avLst/>
          </a:prstGeom>
          <a:noFill/>
          <a:ln>
            <a:no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684" y="4209392"/>
            <a:ext cx="3168868" cy="264860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973" y="4209392"/>
            <a:ext cx="3011213" cy="264860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0607" y="4297680"/>
            <a:ext cx="2585545" cy="256031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5076" y="3767959"/>
            <a:ext cx="2716924" cy="141275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46886" y="5180713"/>
            <a:ext cx="2207173" cy="1677286"/>
          </a:xfrm>
          <a:prstGeom prst="rect">
            <a:avLst/>
          </a:prstGeom>
        </p:spPr>
      </p:pic>
    </p:spTree>
    <p:extLst>
      <p:ext uri="{BB962C8B-B14F-4D97-AF65-F5344CB8AC3E}">
        <p14:creationId xmlns:p14="http://schemas.microsoft.com/office/powerpoint/2010/main" val="2674508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dirty="0">
                <a:solidFill>
                  <a:srgbClr val="0070C0"/>
                </a:solidFill>
              </a:rPr>
              <a:t> </a:t>
            </a:r>
            <a:r>
              <a:rPr lang="en-US" sz="4400" dirty="0" err="1">
                <a:solidFill>
                  <a:srgbClr val="0070C0"/>
                </a:solidFill>
              </a:rPr>
              <a:t>Proiect</a:t>
            </a:r>
            <a:r>
              <a:rPr lang="en-US" sz="4400" dirty="0">
                <a:solidFill>
                  <a:srgbClr val="0070C0"/>
                </a:solidFill>
              </a:rPr>
              <a:t> </a:t>
            </a:r>
            <a:br>
              <a:rPr lang="en-US" sz="4400" dirty="0">
                <a:solidFill>
                  <a:srgbClr val="0070C0"/>
                </a:solidFill>
              </a:rPr>
            </a:br>
            <a:r>
              <a:rPr lang="en-US" sz="4400" dirty="0">
                <a:solidFill>
                  <a:srgbClr val="0070C0"/>
                </a:solidFill>
              </a:rPr>
              <a:t>„</a:t>
            </a:r>
            <a:r>
              <a:rPr lang="en-US" sz="4400" dirty="0" err="1">
                <a:solidFill>
                  <a:srgbClr val="0070C0"/>
                </a:solidFill>
              </a:rPr>
              <a:t>Calitate</a:t>
            </a:r>
            <a:r>
              <a:rPr lang="en-US" sz="4400" dirty="0">
                <a:solidFill>
                  <a:srgbClr val="0070C0"/>
                </a:solidFill>
              </a:rPr>
              <a:t> </a:t>
            </a:r>
            <a:r>
              <a:rPr lang="en-US" sz="4400" dirty="0" err="1">
                <a:solidFill>
                  <a:srgbClr val="0070C0"/>
                </a:solidFill>
              </a:rPr>
              <a:t>prin</a:t>
            </a:r>
            <a:r>
              <a:rPr lang="en-US" sz="4400" dirty="0">
                <a:solidFill>
                  <a:srgbClr val="0070C0"/>
                </a:solidFill>
              </a:rPr>
              <a:t> </a:t>
            </a:r>
            <a:r>
              <a:rPr lang="en-US" sz="4400" dirty="0" err="1">
                <a:solidFill>
                  <a:srgbClr val="0070C0"/>
                </a:solidFill>
              </a:rPr>
              <a:t>Educație</a:t>
            </a:r>
            <a:r>
              <a:rPr lang="en-US" sz="4400" dirty="0">
                <a:solidFill>
                  <a:srgbClr val="0070C0"/>
                </a:solidFill>
              </a:rPr>
              <a:t> </a:t>
            </a:r>
            <a:r>
              <a:rPr lang="en-US" sz="4400" dirty="0" err="1">
                <a:solidFill>
                  <a:srgbClr val="0070C0"/>
                </a:solidFill>
              </a:rPr>
              <a:t>Școlară</a:t>
            </a:r>
            <a:r>
              <a:rPr lang="en-US" sz="4400" dirty="0">
                <a:solidFill>
                  <a:srgbClr val="0070C0"/>
                </a:solidFill>
              </a:rPr>
              <a:t> </a:t>
            </a:r>
            <a:r>
              <a:rPr lang="en-US" sz="4400" dirty="0" err="1">
                <a:solidFill>
                  <a:srgbClr val="0070C0"/>
                </a:solidFill>
              </a:rPr>
              <a:t>Incluzivă</a:t>
            </a:r>
            <a:r>
              <a:rPr lang="en-US" sz="4400" dirty="0">
                <a:solidFill>
                  <a:srgbClr val="0070C0"/>
                </a:solidFill>
              </a:rPr>
              <a:t> – CESI</a:t>
            </a:r>
            <a:endParaRPr lang="ro-RO" sz="4400" dirty="0"/>
          </a:p>
        </p:txBody>
      </p:sp>
      <p:sp>
        <p:nvSpPr>
          <p:cNvPr id="3" name="Content Placeholder 2"/>
          <p:cNvSpPr>
            <a:spLocks noGrp="1"/>
          </p:cNvSpPr>
          <p:nvPr>
            <p:ph idx="1"/>
          </p:nvPr>
        </p:nvSpPr>
        <p:spPr/>
        <p:txBody>
          <a:bodyPr/>
          <a:lstStyle/>
          <a:p>
            <a:r>
              <a:rPr lang="ro-RO" i="1" dirty="0" smtClean="0"/>
              <a:t>      </a:t>
            </a:r>
          </a:p>
          <a:p>
            <a:r>
              <a:rPr lang="ro-RO" i="1" dirty="0"/>
              <a:t> </a:t>
            </a:r>
            <a:r>
              <a:rPr lang="ro-RO" i="1" dirty="0" smtClean="0"/>
              <a:t>   </a:t>
            </a:r>
            <a:r>
              <a:rPr lang="ro-RO" sz="2400" dirty="0" smtClean="0"/>
              <a:t>Activitățile </a:t>
            </a:r>
            <a:r>
              <a:rPr lang="ro-RO" sz="2400" dirty="0"/>
              <a:t>nonformale reprezintă o nouă abordare a învățării prin activitați plăcute și motivante. Înseamnă plăcerea de a cunoaște și de a te dezvolta. Înseamnă învățare prin activități interactive, motivante, antrenante și amuzante; activizarea si îmbogățirea vocabularului. Prin intermediul activităţilor nonformale, elevii Școlii Gimnaziale Tărlungeni își înving teama, devin mai siguri pe ei, memorează mai ușor, își formează deprinderi necesare adaptării la mediul înconjurător, devin mai încrezători în forţele proprii, au fost integraţi în grupul clasei, şi-au descoperit abilităţi şi aptitudini noi</a:t>
            </a:r>
            <a:r>
              <a:rPr lang="ro-RO" sz="2400" dirty="0" smtClean="0"/>
              <a:t>.</a:t>
            </a:r>
          </a:p>
          <a:p>
            <a:pPr marL="1225296" lvl="8" indent="0">
              <a:buNone/>
            </a:pPr>
            <a:r>
              <a:rPr lang="ro-RO" sz="1800" b="1" dirty="0" smtClean="0">
                <a:solidFill>
                  <a:srgbClr val="FF0000"/>
                </a:solidFill>
              </a:rPr>
              <a:t>                                                                   Bibliotecar, MOISE BIANCA</a:t>
            </a:r>
            <a:endParaRPr lang="ro-RO" sz="1800" b="1" dirty="0">
              <a:solidFill>
                <a:srgbClr val="FF0000"/>
              </a:solidFill>
            </a:endParaRPr>
          </a:p>
          <a:p>
            <a:endParaRPr lang="ro-RO" dirty="0"/>
          </a:p>
        </p:txBody>
      </p:sp>
      <p:pic>
        <p:nvPicPr>
          <p:cNvPr id="4" name="Picture 3" descr="C:\Users\Mirela\Desktop\WhatsApp Image 2022-05-20 at 09.36.19.jpeg"/>
          <p:cNvPicPr/>
          <p:nvPr/>
        </p:nvPicPr>
        <p:blipFill>
          <a:blip r:embed="rId2">
            <a:extLst>
              <a:ext uri="{28A0092B-C50C-407E-A947-70E740481C1C}">
                <a14:useLocalDpi xmlns:a14="http://schemas.microsoft.com/office/drawing/2010/main" val="0"/>
              </a:ext>
            </a:extLst>
          </a:blip>
          <a:srcRect/>
          <a:stretch>
            <a:fillRect/>
          </a:stretch>
        </p:blipFill>
        <p:spPr bwMode="auto">
          <a:xfrm>
            <a:off x="8042101" y="207819"/>
            <a:ext cx="3609571" cy="983672"/>
          </a:xfrm>
          <a:prstGeom prst="rect">
            <a:avLst/>
          </a:prstGeom>
          <a:noFill/>
          <a:ln>
            <a:noFill/>
          </a:ln>
        </p:spPr>
      </p:pic>
    </p:spTree>
    <p:extLst>
      <p:ext uri="{BB962C8B-B14F-4D97-AF65-F5344CB8AC3E}">
        <p14:creationId xmlns:p14="http://schemas.microsoft.com/office/powerpoint/2010/main" val="3833992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solidFill>
                  <a:srgbClr val="FF0000"/>
                </a:solidFill>
              </a:rPr>
              <a:t>Cabinetul de asistență psihopedagogică</a:t>
            </a:r>
            <a:endParaRPr lang="en-US" dirty="0">
              <a:solidFill>
                <a:srgbClr val="FF0000"/>
              </a:solidFill>
            </a:endParaRPr>
          </a:p>
        </p:txBody>
      </p:sp>
      <p:sp>
        <p:nvSpPr>
          <p:cNvPr id="3" name="Content Placeholder 2"/>
          <p:cNvSpPr>
            <a:spLocks noGrp="1"/>
          </p:cNvSpPr>
          <p:nvPr>
            <p:ph idx="1"/>
          </p:nvPr>
        </p:nvSpPr>
        <p:spPr>
          <a:xfrm>
            <a:off x="655755" y="2315808"/>
            <a:ext cx="9720073" cy="4023360"/>
          </a:xfrm>
        </p:spPr>
        <p:txBody>
          <a:bodyPr>
            <a:normAutofit/>
          </a:bodyPr>
          <a:lstStyle/>
          <a:p>
            <a:r>
              <a:rPr lang="ro-RO" dirty="0" smtClean="0">
                <a:solidFill>
                  <a:srgbClr val="C00000"/>
                </a:solidFill>
              </a:rPr>
              <a:t> </a:t>
            </a:r>
            <a:r>
              <a:rPr lang="ro-RO" dirty="0">
                <a:solidFill>
                  <a:srgbClr val="C00000"/>
                </a:solidFill>
              </a:rPr>
              <a:t>R</a:t>
            </a:r>
            <a:r>
              <a:rPr lang="ro-RO" dirty="0" smtClean="0">
                <a:solidFill>
                  <a:srgbClr val="C00000"/>
                </a:solidFill>
              </a:rPr>
              <a:t>esurse materiale</a:t>
            </a:r>
          </a:p>
          <a:p>
            <a:pPr>
              <a:buFont typeface="Wingdings" panose="05000000000000000000" pitchFamily="2" charset="2"/>
              <a:buChar char="ü"/>
            </a:pPr>
            <a:r>
              <a:rPr lang="ro-RO" dirty="0" smtClean="0"/>
              <a:t>T</a:t>
            </a:r>
            <a:r>
              <a:rPr lang="pt-PT" dirty="0" smtClean="0"/>
              <a:t>este </a:t>
            </a:r>
            <a:r>
              <a:rPr lang="pt-PT" dirty="0"/>
              <a:t>necesare pentru activitățile cu beneficiarii (ABAS, KOHS </a:t>
            </a:r>
            <a:r>
              <a:rPr lang="pt-PT" dirty="0" smtClean="0"/>
              <a:t>) </a:t>
            </a:r>
            <a:endParaRPr lang="ro-RO" dirty="0" smtClean="0"/>
          </a:p>
          <a:p>
            <a:pPr>
              <a:buFont typeface="Wingdings" panose="05000000000000000000" pitchFamily="2" charset="2"/>
              <a:buChar char="ü"/>
            </a:pPr>
            <a:r>
              <a:rPr lang="ro-RO" dirty="0" smtClean="0"/>
              <a:t>Chestionare părinți </a:t>
            </a:r>
          </a:p>
          <a:p>
            <a:pPr>
              <a:buFont typeface="Wingdings" panose="05000000000000000000" pitchFamily="2" charset="2"/>
              <a:buChar char="ü"/>
            </a:pPr>
            <a:r>
              <a:rPr lang="ro-RO" dirty="0" smtClean="0"/>
              <a:t>Chestionare elevi </a:t>
            </a:r>
          </a:p>
          <a:p>
            <a:pPr>
              <a:buFont typeface="Wingdings" panose="05000000000000000000" pitchFamily="2" charset="2"/>
              <a:buChar char="ü"/>
            </a:pPr>
            <a:r>
              <a:rPr lang="ro-RO" dirty="0" smtClean="0"/>
              <a:t>Fișe de lucru personalizate</a:t>
            </a:r>
          </a:p>
          <a:p>
            <a:pPr>
              <a:buFont typeface="Wingdings" panose="05000000000000000000" pitchFamily="2" charset="2"/>
              <a:buChar char="ü"/>
            </a:pPr>
            <a:r>
              <a:rPr lang="ro-RO" dirty="0" smtClean="0"/>
              <a:t>Prezentări videoclipuri</a:t>
            </a:r>
          </a:p>
          <a:p>
            <a:pPr>
              <a:buFont typeface="Wingdings" panose="05000000000000000000" pitchFamily="2" charset="2"/>
              <a:buChar char="ü"/>
            </a:pPr>
            <a:r>
              <a:rPr lang="ro-RO" dirty="0" smtClean="0"/>
              <a:t>Postere/colaje</a:t>
            </a:r>
          </a:p>
          <a:p>
            <a:pPr>
              <a:buFont typeface="Wingdings" panose="05000000000000000000" pitchFamily="2" charset="2"/>
              <a:buChar char="ü"/>
            </a:pPr>
            <a:r>
              <a:rPr lang="ro-RO" dirty="0" smtClean="0"/>
              <a:t>Fotografii</a:t>
            </a:r>
          </a:p>
          <a:p>
            <a:endParaRPr lang="en-US" dirty="0"/>
          </a:p>
        </p:txBody>
      </p:sp>
      <p:pic>
        <p:nvPicPr>
          <p:cNvPr id="4" name="Picture 3" descr="C:\Users\Home\Desktop\thumbnail (8).jpg"/>
          <p:cNvPicPr/>
          <p:nvPr/>
        </p:nvPicPr>
        <p:blipFill>
          <a:blip r:embed="rId2" cstate="print"/>
          <a:srcRect/>
          <a:stretch>
            <a:fillRect/>
          </a:stretch>
        </p:blipFill>
        <p:spPr bwMode="auto">
          <a:xfrm>
            <a:off x="8638674" y="4809743"/>
            <a:ext cx="2827421" cy="1927941"/>
          </a:xfrm>
          <a:prstGeom prst="rect">
            <a:avLst/>
          </a:prstGeom>
          <a:noFill/>
          <a:ln w="9525">
            <a:noFill/>
            <a:miter lim="800000"/>
            <a:headEnd/>
            <a:tailEnd/>
          </a:ln>
        </p:spPr>
      </p:pic>
      <p:pic>
        <p:nvPicPr>
          <p:cNvPr id="5" name="Picture 4" descr="C:\Users\Home\Desktop\thumbnail (6).jpg"/>
          <p:cNvPicPr/>
          <p:nvPr/>
        </p:nvPicPr>
        <p:blipFill>
          <a:blip r:embed="rId3" cstate="print"/>
          <a:srcRect/>
          <a:stretch>
            <a:fillRect/>
          </a:stretch>
        </p:blipFill>
        <p:spPr bwMode="auto">
          <a:xfrm>
            <a:off x="6931633" y="3121442"/>
            <a:ext cx="2149392" cy="1457325"/>
          </a:xfrm>
          <a:prstGeom prst="rect">
            <a:avLst/>
          </a:prstGeom>
          <a:noFill/>
          <a:ln w="9525">
            <a:noFill/>
            <a:miter lim="800000"/>
            <a:headEnd/>
            <a:tailEnd/>
          </a:ln>
        </p:spPr>
      </p:pic>
      <p:pic>
        <p:nvPicPr>
          <p:cNvPr id="6" name="Picture 5" descr="C:\Users\Home\Desktop\thumbnail (7).jpg"/>
          <p:cNvPicPr/>
          <p:nvPr/>
        </p:nvPicPr>
        <p:blipFill>
          <a:blip r:embed="rId4" cstate="print"/>
          <a:srcRect/>
          <a:stretch>
            <a:fillRect/>
          </a:stretch>
        </p:blipFill>
        <p:spPr bwMode="auto">
          <a:xfrm>
            <a:off x="4355432" y="3121442"/>
            <a:ext cx="2371664" cy="1457325"/>
          </a:xfrm>
          <a:prstGeom prst="rect">
            <a:avLst/>
          </a:prstGeom>
          <a:noFill/>
          <a:ln w="9525">
            <a:noFill/>
            <a:miter lim="800000"/>
            <a:headEnd/>
            <a:tailEnd/>
          </a:ln>
        </p:spPr>
      </p:pic>
      <p:pic>
        <p:nvPicPr>
          <p:cNvPr id="7" name="Picture 6" descr="C:\Users\Home\Desktop\thumbnail (5).jpg"/>
          <p:cNvPicPr/>
          <p:nvPr/>
        </p:nvPicPr>
        <p:blipFill>
          <a:blip r:embed="rId5" cstate="print"/>
          <a:srcRect/>
          <a:stretch>
            <a:fillRect/>
          </a:stretch>
        </p:blipFill>
        <p:spPr bwMode="auto">
          <a:xfrm>
            <a:off x="9285562" y="3121442"/>
            <a:ext cx="2180533" cy="1495425"/>
          </a:xfrm>
          <a:prstGeom prst="rect">
            <a:avLst/>
          </a:prstGeom>
          <a:noFill/>
          <a:ln w="9525">
            <a:noFill/>
            <a:miter lim="800000"/>
            <a:headEnd/>
            <a:tailEnd/>
          </a:ln>
        </p:spPr>
      </p:pic>
      <p:pic>
        <p:nvPicPr>
          <p:cNvPr id="8" name="Picture 7" descr="C:\Users\Home\Desktop\thumbnail (4).jpg"/>
          <p:cNvPicPr/>
          <p:nvPr/>
        </p:nvPicPr>
        <p:blipFill>
          <a:blip r:embed="rId6" cstate="print"/>
          <a:srcRect/>
          <a:stretch>
            <a:fillRect/>
          </a:stretch>
        </p:blipFill>
        <p:spPr bwMode="auto">
          <a:xfrm>
            <a:off x="5884164" y="4813935"/>
            <a:ext cx="2388268" cy="2044065"/>
          </a:xfrm>
          <a:prstGeom prst="rect">
            <a:avLst/>
          </a:prstGeom>
          <a:noFill/>
          <a:ln w="9525">
            <a:noFill/>
            <a:miter lim="800000"/>
            <a:headEnd/>
            <a:tailEnd/>
          </a:ln>
        </p:spPr>
      </p:pic>
      <p:pic>
        <p:nvPicPr>
          <p:cNvPr id="9" name="Picture 8" descr="C:\Users\Home\Desktop\thumbnail (3).jpg"/>
          <p:cNvPicPr/>
          <p:nvPr/>
        </p:nvPicPr>
        <p:blipFill>
          <a:blip r:embed="rId7" cstate="print"/>
          <a:srcRect/>
          <a:stretch>
            <a:fillRect/>
          </a:stretch>
        </p:blipFill>
        <p:spPr bwMode="auto">
          <a:xfrm>
            <a:off x="3874168" y="4809743"/>
            <a:ext cx="1826875" cy="2048257"/>
          </a:xfrm>
          <a:prstGeom prst="rect">
            <a:avLst/>
          </a:prstGeom>
          <a:noFill/>
          <a:ln w="9525">
            <a:noFill/>
            <a:miter lim="800000"/>
            <a:headEnd/>
            <a:tailEnd/>
          </a:ln>
        </p:spPr>
      </p:pic>
    </p:spTree>
    <p:extLst>
      <p:ext uri="{BB962C8B-B14F-4D97-AF65-F5344CB8AC3E}">
        <p14:creationId xmlns:p14="http://schemas.microsoft.com/office/powerpoint/2010/main" val="701247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347407" y="2173384"/>
            <a:ext cx="8641159" cy="6959065"/>
          </a:xfrm>
        </p:spPr>
        <p:txBody>
          <a:bodyPr/>
          <a:lstStyle/>
          <a:p>
            <a:r>
              <a:rPr lang="ro-RO" dirty="0" smtClean="0">
                <a:solidFill>
                  <a:srgbClr val="C00000"/>
                </a:solidFill>
              </a:rPr>
              <a:t>La finalul proiectului se vor avea in vedere o evaluare a fiecărui elev de a-si indeplini obiectivul de participare la școală și promovarea elevului.</a:t>
            </a:r>
          </a:p>
          <a:p>
            <a:r>
              <a:rPr lang="ro-RO" dirty="0" smtClean="0">
                <a:solidFill>
                  <a:srgbClr val="0070C0"/>
                </a:solidFill>
              </a:rPr>
              <a:t>Elevii vor fi recompensați prin</a:t>
            </a:r>
            <a:r>
              <a:rPr lang="en-US" dirty="0" smtClean="0">
                <a:solidFill>
                  <a:srgbClr val="0070C0"/>
                </a:solidFill>
              </a:rPr>
              <a:t>:</a:t>
            </a:r>
            <a:endParaRPr lang="ro-RO" dirty="0" smtClean="0">
              <a:solidFill>
                <a:srgbClr val="0070C0"/>
              </a:solidFill>
            </a:endParaRPr>
          </a:p>
          <a:p>
            <a:pPr>
              <a:buFont typeface="Wingdings" panose="05000000000000000000" pitchFamily="2" charset="2"/>
              <a:buChar char="v"/>
            </a:pPr>
            <a:r>
              <a:rPr lang="ro-RO" dirty="0" smtClean="0">
                <a:solidFill>
                  <a:srgbClr val="0070C0"/>
                </a:solidFill>
              </a:rPr>
              <a:t>Diplome </a:t>
            </a:r>
          </a:p>
          <a:p>
            <a:pPr>
              <a:buFont typeface="Wingdings" panose="05000000000000000000" pitchFamily="2" charset="2"/>
              <a:buChar char="v"/>
            </a:pPr>
            <a:r>
              <a:rPr lang="ro-RO" dirty="0" smtClean="0">
                <a:solidFill>
                  <a:srgbClr val="0070C0"/>
                </a:solidFill>
              </a:rPr>
              <a:t>Excursii</a:t>
            </a:r>
            <a:r>
              <a:rPr lang="en-US" dirty="0" smtClean="0">
                <a:solidFill>
                  <a:srgbClr val="0070C0"/>
                </a:solidFill>
              </a:rPr>
              <a:t> </a:t>
            </a:r>
            <a:endParaRPr lang="ro-RO" dirty="0" smtClean="0">
              <a:solidFill>
                <a:srgbClr val="0070C0"/>
              </a:solidFill>
            </a:endParaRPr>
          </a:p>
          <a:p>
            <a:pPr>
              <a:buFont typeface="Wingdings" panose="05000000000000000000" pitchFamily="2" charset="2"/>
              <a:buChar char="v"/>
            </a:pPr>
            <a:r>
              <a:rPr lang="ro-RO" dirty="0" smtClean="0">
                <a:solidFill>
                  <a:srgbClr val="0070C0"/>
                </a:solidFill>
              </a:rPr>
              <a:t>Primirea unor </a:t>
            </a:r>
            <a:r>
              <a:rPr lang="en-US" dirty="0" err="1" smtClean="0">
                <a:solidFill>
                  <a:srgbClr val="0070C0"/>
                </a:solidFill>
              </a:rPr>
              <a:t>bunuri</a:t>
            </a:r>
            <a:r>
              <a:rPr lang="en-US" dirty="0" smtClean="0">
                <a:solidFill>
                  <a:srgbClr val="0070C0"/>
                </a:solidFill>
              </a:rPr>
              <a:t> </a:t>
            </a:r>
            <a:r>
              <a:rPr lang="en-US" dirty="0" err="1" smtClean="0">
                <a:solidFill>
                  <a:srgbClr val="0070C0"/>
                </a:solidFill>
              </a:rPr>
              <a:t>materiale</a:t>
            </a:r>
            <a:endParaRPr lang="en-US" dirty="0">
              <a:solidFill>
                <a:srgbClr val="0070C0"/>
              </a:solidFill>
            </a:endParaRPr>
          </a:p>
        </p:txBody>
      </p:sp>
      <p:pic>
        <p:nvPicPr>
          <p:cNvPr id="4" name="Picture 10" descr="Unicitatea Fotografii de stoc, Imagini de stoc si Vectori | Stockfre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7" y="673768"/>
            <a:ext cx="4098758" cy="14110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inisterul Educaţiei, despre diplomele bilingve: Aşa-zisele diplome de  liceu din Mureş sunt hârtii simbolice, de agăţat în cui, acas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71" y="2173384"/>
            <a:ext cx="2004952" cy="33852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Mirela\Desktop\WhatsApp Image 2022-05-20 at 09.36.19.jpeg"/>
          <p:cNvPicPr/>
          <p:nvPr/>
        </p:nvPicPr>
        <p:blipFill>
          <a:blip r:embed="rId4">
            <a:extLst>
              <a:ext uri="{28A0092B-C50C-407E-A947-70E740481C1C}">
                <a14:useLocalDpi xmlns:a14="http://schemas.microsoft.com/office/drawing/2010/main" val="0"/>
              </a:ext>
            </a:extLst>
          </a:blip>
          <a:srcRect/>
          <a:stretch>
            <a:fillRect/>
          </a:stretch>
        </p:blipFill>
        <p:spPr bwMode="auto">
          <a:xfrm>
            <a:off x="5320524" y="496664"/>
            <a:ext cx="5522495" cy="1588168"/>
          </a:xfrm>
          <a:prstGeom prst="rect">
            <a:avLst/>
          </a:prstGeom>
          <a:noFill/>
          <a:ln>
            <a:noFill/>
          </a:ln>
        </p:spPr>
      </p:pic>
      <p:pic>
        <p:nvPicPr>
          <p:cNvPr id="7" name="Picture 6" descr="C:\Users\Mirela\Desktop\csm_Diploma_1200_cu_nori_3a84fa921b.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7241" y="2875386"/>
            <a:ext cx="2431124" cy="1680847"/>
          </a:xfrm>
          <a:prstGeom prst="rect">
            <a:avLst/>
          </a:prstGeom>
          <a:noFill/>
          <a:ln>
            <a:noFill/>
          </a:ln>
        </p:spPr>
      </p:pic>
      <p:pic>
        <p:nvPicPr>
          <p:cNvPr id="9" name="Picture 8"/>
          <p:cNvPicPr/>
          <p:nvPr/>
        </p:nvPicPr>
        <p:blipFill>
          <a:blip r:embed="rId6"/>
          <a:stretch>
            <a:fillRect/>
          </a:stretch>
        </p:blipFill>
        <p:spPr>
          <a:xfrm>
            <a:off x="7442490" y="4755142"/>
            <a:ext cx="2571750" cy="1899983"/>
          </a:xfrm>
          <a:prstGeom prst="rect">
            <a:avLst/>
          </a:prstGeom>
        </p:spPr>
      </p:pic>
    </p:spTree>
    <p:extLst>
      <p:ext uri="{BB962C8B-B14F-4D97-AF65-F5344CB8AC3E}">
        <p14:creationId xmlns:p14="http://schemas.microsoft.com/office/powerpoint/2010/main" val="3730376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ro-RO" sz="8000" dirty="0">
                <a:solidFill>
                  <a:srgbClr val="FF0000"/>
                </a:solidFill>
              </a:rPr>
              <a:t>MULT SUCCES!</a:t>
            </a:r>
          </a:p>
          <a:p>
            <a:pPr marL="0" indent="0">
              <a:buNone/>
            </a:pPr>
            <a:endParaRPr lang="en-US" dirty="0"/>
          </a:p>
          <a:p>
            <a:pPr marL="0" indent="0">
              <a:buNone/>
            </a:pPr>
            <a:r>
              <a:rPr lang="ro-RO" sz="2800" dirty="0">
                <a:solidFill>
                  <a:srgbClr val="7030A0"/>
                </a:solidFill>
              </a:rPr>
              <a:t>Prof.consilier școlar</a:t>
            </a:r>
            <a:r>
              <a:rPr lang="en-US" sz="2800" dirty="0">
                <a:solidFill>
                  <a:srgbClr val="7030A0"/>
                </a:solidFill>
              </a:rPr>
              <a:t>:</a:t>
            </a:r>
            <a:r>
              <a:rPr lang="ro-RO" sz="2800" dirty="0">
                <a:solidFill>
                  <a:srgbClr val="7030A0"/>
                </a:solidFill>
              </a:rPr>
              <a:t> Mirela Mănălăchioaia</a:t>
            </a:r>
            <a:endParaRPr lang="en-US" sz="2800" dirty="0">
              <a:solidFill>
                <a:srgbClr val="7030A0"/>
              </a:solidFill>
            </a:endParaRPr>
          </a:p>
          <a:p>
            <a:pPr marL="0" indent="0">
              <a:buNone/>
            </a:pPr>
            <a:endParaRPr lang="en-US" dirty="0"/>
          </a:p>
        </p:txBody>
      </p:sp>
      <p:pic>
        <p:nvPicPr>
          <p:cNvPr id="4" name="Picture 3"/>
          <p:cNvPicPr>
            <a:picLocks noChangeAspect="1"/>
          </p:cNvPicPr>
          <p:nvPr/>
        </p:nvPicPr>
        <p:blipFill>
          <a:blip r:embed="rId2"/>
          <a:stretch>
            <a:fillRect/>
          </a:stretch>
        </p:blipFill>
        <p:spPr>
          <a:xfrm>
            <a:off x="7182854" y="2286000"/>
            <a:ext cx="4704346" cy="3525253"/>
          </a:xfrm>
          <a:prstGeom prst="rect">
            <a:avLst/>
          </a:prstGeom>
        </p:spPr>
      </p:pic>
      <p:pic>
        <p:nvPicPr>
          <p:cNvPr id="1034" name="Picture 10" descr="45 Emoji ideas | imagini haioase, felicitări, amuz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569" y="634415"/>
            <a:ext cx="1840497" cy="1483143"/>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descr="700 Smiley Faces ideas | smiley, emoticon, smiley emoji"/>
          <p:cNvSpPr>
            <a:spLocks noGrp="1" noChangeAspect="1" noChangeArrowheads="1"/>
          </p:cNvSpPr>
          <p:nvPr>
            <p:ph type="title"/>
          </p:nvPr>
        </p:nvSpPr>
        <p:spPr bwMode="auto">
          <a:xfrm>
            <a:off x="0" y="370703"/>
            <a:ext cx="16399043" cy="71217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 name="Picture 12" descr="Inima dragoste Emoji pentru Poza gratuite - Public Domain Pictu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9171" y="5202621"/>
            <a:ext cx="2105025" cy="12751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24128" y="2967335"/>
            <a:ext cx="5959997" cy="954107"/>
          </a:xfrm>
          <a:prstGeom prst="rect">
            <a:avLst/>
          </a:prstGeom>
          <a:noFill/>
        </p:spPr>
        <p:txBody>
          <a:bodyPr wrap="square" lIns="91440" tIns="45720" rIns="91440" bIns="45720">
            <a:spAutoFit/>
          </a:bodyPr>
          <a:lstStyle/>
          <a:p>
            <a:pPr algn="ctr"/>
            <a:endParaRPr lang="en-US" sz="2800" dirty="0">
              <a:ln w="0"/>
              <a:solidFill>
                <a:srgbClr val="7030A0"/>
              </a:solidFill>
              <a:effectLst>
                <a:outerShdw blurRad="38100" dist="25400" dir="5400000" algn="ctr" rotWithShape="0">
                  <a:srgbClr val="6E747A">
                    <a:alpha val="43000"/>
                  </a:srgbClr>
                </a:outerShdw>
              </a:effectLst>
            </a:endParaRPr>
          </a:p>
          <a:p>
            <a:pPr algn="ctr"/>
            <a:r>
              <a:rPr lang="en-US" sz="2800" dirty="0" err="1" smtClean="0">
                <a:ln w="0"/>
                <a:solidFill>
                  <a:srgbClr val="7030A0"/>
                </a:solidFill>
                <a:effectLst>
                  <a:outerShdw blurRad="38100" dist="25400" dir="5400000" algn="ctr" rotWithShape="0">
                    <a:srgbClr val="6E747A">
                      <a:alpha val="43000"/>
                    </a:srgbClr>
                  </a:outerShdw>
                </a:effectLst>
              </a:rPr>
              <a:t>Bibliotecar</a:t>
            </a:r>
            <a:r>
              <a:rPr lang="en-US" sz="2800" dirty="0" smtClean="0">
                <a:ln w="0"/>
                <a:solidFill>
                  <a:srgbClr val="7030A0"/>
                </a:solidFill>
                <a:effectLst>
                  <a:outerShdw blurRad="38100" dist="25400" dir="5400000" algn="ctr" rotWithShape="0">
                    <a:srgbClr val="6E747A">
                      <a:alpha val="43000"/>
                    </a:srgbClr>
                  </a:outerShdw>
                </a:effectLst>
              </a:rPr>
              <a:t>: Bianca </a:t>
            </a:r>
            <a:r>
              <a:rPr lang="en-US" sz="2800" dirty="0" err="1" smtClean="0">
                <a:ln w="0"/>
                <a:solidFill>
                  <a:srgbClr val="7030A0"/>
                </a:solidFill>
                <a:effectLst>
                  <a:outerShdw blurRad="38100" dist="25400" dir="5400000" algn="ctr" rotWithShape="0">
                    <a:srgbClr val="6E747A">
                      <a:alpha val="43000"/>
                    </a:srgbClr>
                  </a:outerShdw>
                </a:effectLst>
              </a:rPr>
              <a:t>Moise</a:t>
            </a:r>
            <a:endParaRPr lang="en-US" sz="2800" cap="none" spc="0" dirty="0">
              <a:ln w="0"/>
              <a:solidFill>
                <a:srgbClr val="7030A0"/>
              </a:solidFill>
              <a:effectLst>
                <a:outerShdw blurRad="38100" dist="25400" dir="5400000" algn="ctr" rotWithShape="0">
                  <a:srgbClr val="6E747A">
                    <a:alpha val="43000"/>
                  </a:srgbClr>
                </a:outerShdw>
              </a:effectLst>
            </a:endParaRPr>
          </a:p>
        </p:txBody>
      </p:sp>
      <p:pic>
        <p:nvPicPr>
          <p:cNvPr id="8" name="Picture 7" descr="C:\Users\Mirela\Desktop\WhatsApp Image 2022-05-20 at 09.36.19.jpeg"/>
          <p:cNvPicPr/>
          <p:nvPr/>
        </p:nvPicPr>
        <p:blipFill>
          <a:blip r:embed="rId5">
            <a:extLst>
              <a:ext uri="{28A0092B-C50C-407E-A947-70E740481C1C}">
                <a14:useLocalDpi xmlns:a14="http://schemas.microsoft.com/office/drawing/2010/main" val="0"/>
              </a:ext>
            </a:extLst>
          </a:blip>
          <a:srcRect/>
          <a:stretch>
            <a:fillRect/>
          </a:stretch>
        </p:blipFill>
        <p:spPr bwMode="auto">
          <a:xfrm>
            <a:off x="8042101" y="604836"/>
            <a:ext cx="3609571" cy="971715"/>
          </a:xfrm>
          <a:prstGeom prst="rect">
            <a:avLst/>
          </a:prstGeom>
          <a:noFill/>
          <a:ln>
            <a:noFill/>
          </a:ln>
        </p:spPr>
      </p:pic>
    </p:spTree>
    <p:extLst>
      <p:ext uri="{BB962C8B-B14F-4D97-AF65-F5344CB8AC3E}">
        <p14:creationId xmlns:p14="http://schemas.microsoft.com/office/powerpoint/2010/main" val="34056366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472</TotalTime>
  <Words>561</Words>
  <Application>Microsoft Office PowerPoint</Application>
  <PresentationFormat>Custom</PresentationFormat>
  <Paragraphs>53</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Integral</vt:lpstr>
      <vt:lpstr>  PROIECT “CALITATE PRIN EDUCAȚIE ȘCOLARĂ INCLUZIVĂ-cesi“ an școlar 2021-2022    </vt:lpstr>
      <vt:lpstr>  Proiect  „Calitate prin Educație Școlară Incluzivă – CESI”</vt:lpstr>
      <vt:lpstr>  </vt:lpstr>
      <vt:lpstr>  Proiect  „Calitate prin Educație Școlară Incluzivă – CESI” consilierul Școlar </vt:lpstr>
      <vt:lpstr> Proiect  „Calitate prin Educație Școlară Incluzivă – CESI</vt:lpstr>
      <vt:lpstr> Proiect  „Calitate prin Educație Școlară Incluzivă – CESI</vt:lpstr>
      <vt:lpstr>Cabinetul de asistență psihopedagogică</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PROIECT “CALITATE PRIN EDUCAȚIE ȘCOLARĂ INCLUZIVĂ“ </dc:title>
  <dc:creator>Windows User</dc:creator>
  <cp:lastModifiedBy>Admin</cp:lastModifiedBy>
  <cp:revision>115</cp:revision>
  <dcterms:created xsi:type="dcterms:W3CDTF">2021-04-14T11:43:19Z</dcterms:created>
  <dcterms:modified xsi:type="dcterms:W3CDTF">2022-06-27T07:48:30Z</dcterms:modified>
</cp:coreProperties>
</file>